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26" r:id="rId2"/>
  </p:sldMasterIdLst>
  <p:notesMasterIdLst>
    <p:notesMasterId r:id="rId28"/>
  </p:notesMasterIdLst>
  <p:handoutMasterIdLst>
    <p:handoutMasterId r:id="rId29"/>
  </p:handoutMasterIdLst>
  <p:sldIdLst>
    <p:sldId id="267" r:id="rId3"/>
    <p:sldId id="268" r:id="rId4"/>
    <p:sldId id="278" r:id="rId5"/>
    <p:sldId id="279" r:id="rId6"/>
    <p:sldId id="280" r:id="rId7"/>
    <p:sldId id="281" r:id="rId8"/>
    <p:sldId id="282" r:id="rId9"/>
    <p:sldId id="290" r:id="rId10"/>
    <p:sldId id="283" r:id="rId11"/>
    <p:sldId id="284" r:id="rId12"/>
    <p:sldId id="285" r:id="rId13"/>
    <p:sldId id="286" r:id="rId14"/>
    <p:sldId id="291" r:id="rId15"/>
    <p:sldId id="287" r:id="rId16"/>
    <p:sldId id="288" r:id="rId17"/>
    <p:sldId id="289" r:id="rId18"/>
    <p:sldId id="300" r:id="rId19"/>
    <p:sldId id="292" r:id="rId20"/>
    <p:sldId id="293" r:id="rId21"/>
    <p:sldId id="294" r:id="rId22"/>
    <p:sldId id="296" r:id="rId23"/>
    <p:sldId id="297" r:id="rId24"/>
    <p:sldId id="298" r:id="rId25"/>
    <p:sldId id="299" r:id="rId26"/>
    <p:sldId id="301" r:id="rId27"/>
  </p:sldIdLst>
  <p:sldSz cx="12192000" cy="6858000"/>
  <p:notesSz cx="6858000" cy="9144000"/>
  <p:custShowLst>
    <p:custShow name="Presentación personalizada 1" id="0">
      <p:sldLst>
        <p:sld r:id="rId3"/>
        <p:sld r:id="rId4"/>
        <p:sld r:id="rId5"/>
        <p:sld r:id="rId6"/>
        <p:sld r:id="rId7"/>
        <p:sld r:id="rId8"/>
        <p:sld r:id="rId9"/>
        <p:sld r:id="rId11"/>
        <p:sld r:id="rId12"/>
        <p:sld r:id="rId13"/>
        <p:sld r:id="rId14"/>
        <p:sld r:id="rId15"/>
        <p:sld r:id="rId16"/>
        <p:sld r:id="rId17"/>
        <p:sld r:id="rId18"/>
        <p:sld r:id="rId20"/>
        <p:sld r:id="rId21"/>
        <p:sld r:id="rId22"/>
        <p:sld r:id="rId23"/>
        <p:sld r:id="rId24"/>
        <p:sld r:id="rId25"/>
        <p:sld r:id="rId26"/>
        <p:sld r:id="rId27"/>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7" autoAdjust="0"/>
    <p:restoredTop sz="89228" autoAdjust="0"/>
  </p:normalViewPr>
  <p:slideViewPr>
    <p:cSldViewPr snapToGrid="0">
      <p:cViewPr>
        <p:scale>
          <a:sx n="60" d="100"/>
          <a:sy n="60" d="100"/>
        </p:scale>
        <p:origin x="1014" y="210"/>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591099-7EBE-4D12-B880-CCA6B38B92A6}" type="datetimeFigureOut">
              <a:rPr lang="en-US" smtClean="0"/>
              <a:t>5/7/2015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A36C10-A9D4-4995-9BAF-95FBD77A724B}" type="slidenum">
              <a:rPr lang="en-US" smtClean="0"/>
              <a:t>‹Nº›</a:t>
            </a:fld>
            <a:endParaRPr lang="en-US"/>
          </a:p>
        </p:txBody>
      </p:sp>
    </p:spTree>
    <p:extLst>
      <p:ext uri="{BB962C8B-B14F-4D97-AF65-F5344CB8AC3E}">
        <p14:creationId xmlns:p14="http://schemas.microsoft.com/office/powerpoint/2010/main" val="250921828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tif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gif>
</file>

<file path=ppt/media/image8.jpeg>
</file>

<file path=ppt/media/image9.gif>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CF4299-1721-48C6-878D-74296BE00D21}" type="datetimeFigureOut">
              <a:rPr lang="en-US" smtClean="0"/>
              <a:t>5/7/2015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AEF9EC-8318-4FF6-847E-A85BBD2B7E49}" type="slidenum">
              <a:rPr lang="en-US" smtClean="0"/>
              <a:t>‹Nº›</a:t>
            </a:fld>
            <a:endParaRPr lang="en-US"/>
          </a:p>
        </p:txBody>
      </p:sp>
    </p:spTree>
    <p:extLst>
      <p:ext uri="{BB962C8B-B14F-4D97-AF65-F5344CB8AC3E}">
        <p14:creationId xmlns:p14="http://schemas.microsoft.com/office/powerpoint/2010/main" val="2283195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El inicio debería hacerse desde la web donde deberían</a:t>
            </a:r>
            <a:r>
              <a:rPr lang="es-ES" baseline="0" dirty="0" smtClean="0"/>
              <a:t> estar colgadas las diapositivas. Se comenta que se puede seguir la presentación desde nuestra maravillosa página web y se presenta a los miembros rápidamente desde el apartado equipo.</a:t>
            </a:r>
          </a:p>
          <a:p>
            <a:r>
              <a:rPr lang="es-ES" baseline="0" dirty="0" smtClean="0"/>
              <a:t>Primera entrega, sin mas dilaciones </a:t>
            </a:r>
            <a:r>
              <a:rPr lang="es-ES" baseline="0" dirty="0" err="1" smtClean="0"/>
              <a:t>murapido</a:t>
            </a:r>
            <a:endParaRPr lang="es-ES" baseline="0" dirty="0" smtClean="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1</a:t>
            </a:fld>
            <a:endParaRPr lang="en-US"/>
          </a:p>
        </p:txBody>
      </p:sp>
    </p:spTree>
    <p:extLst>
      <p:ext uri="{BB962C8B-B14F-4D97-AF65-F5344CB8AC3E}">
        <p14:creationId xmlns:p14="http://schemas.microsoft.com/office/powerpoint/2010/main" val="21545018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lvl="0"/>
            <a:r>
              <a:rPr lang="es-ES" sz="1200" kern="1200" dirty="0" smtClean="0">
                <a:solidFill>
                  <a:schemeClr val="tx1"/>
                </a:solidFill>
                <a:effectLst/>
                <a:latin typeface="+mn-lt"/>
                <a:ea typeface="+mn-ea"/>
                <a:cs typeface="+mn-cs"/>
              </a:rPr>
              <a:t>Modelo </a:t>
            </a:r>
            <a:endParaRPr lang="es-ES" sz="1100" kern="1200" dirty="0" smtClean="0">
              <a:solidFill>
                <a:schemeClr val="tx1"/>
              </a:solidFill>
              <a:effectLst/>
              <a:latin typeface="+mn-lt"/>
              <a:ea typeface="+mn-ea"/>
              <a:cs typeface="+mn-cs"/>
            </a:endParaRPr>
          </a:p>
          <a:p>
            <a:pPr lvl="1"/>
            <a:r>
              <a:rPr lang="es-ES" sz="1200" kern="1200" dirty="0" smtClean="0">
                <a:solidFill>
                  <a:schemeClr val="tx1"/>
                </a:solidFill>
                <a:effectLst/>
                <a:latin typeface="+mn-lt"/>
                <a:ea typeface="+mn-ea"/>
                <a:cs typeface="+mn-cs"/>
              </a:rPr>
              <a:t>Aquí esta representada la lógica de negocio y el estado. Es independiente del controlador y de las distintas vistas</a:t>
            </a:r>
            <a:endParaRPr lang="es-ES" sz="11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Business / Controlador</a:t>
            </a:r>
            <a:endParaRPr lang="es-ES" sz="1100" kern="1200" dirty="0" smtClean="0">
              <a:solidFill>
                <a:schemeClr val="tx1"/>
              </a:solidFill>
              <a:effectLst/>
              <a:latin typeface="+mn-lt"/>
              <a:ea typeface="+mn-ea"/>
              <a:cs typeface="+mn-cs"/>
            </a:endParaRPr>
          </a:p>
          <a:p>
            <a:pPr lvl="1"/>
            <a:r>
              <a:rPr lang="es-ES" sz="1200" kern="1200" dirty="0" smtClean="0">
                <a:solidFill>
                  <a:schemeClr val="tx1"/>
                </a:solidFill>
                <a:effectLst/>
                <a:latin typeface="+mn-lt"/>
                <a:ea typeface="+mn-ea"/>
                <a:cs typeface="+mn-cs"/>
              </a:rPr>
              <a:t>Esta parte es la encargada de procesar los eventos de los jugadores y realizar las acciones acordes a esos eventos. </a:t>
            </a:r>
            <a:endParaRPr lang="es-ES" sz="11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Presentación / Vista</a:t>
            </a:r>
            <a:endParaRPr lang="es-ES" sz="1100" kern="1200" dirty="0" smtClean="0">
              <a:solidFill>
                <a:schemeClr val="tx1"/>
              </a:solidFill>
              <a:effectLst/>
              <a:latin typeface="+mn-lt"/>
              <a:ea typeface="+mn-ea"/>
              <a:cs typeface="+mn-cs"/>
            </a:endParaRPr>
          </a:p>
          <a:p>
            <a:pPr lvl="1"/>
            <a:r>
              <a:rPr lang="es-ES" sz="1200" kern="1200" dirty="0" smtClean="0">
                <a:solidFill>
                  <a:schemeClr val="tx1"/>
                </a:solidFill>
                <a:effectLst/>
                <a:latin typeface="+mn-lt"/>
                <a:ea typeface="+mn-ea"/>
                <a:cs typeface="+mn-cs"/>
              </a:rPr>
              <a:t>Muestra los contenidos del modelo</a:t>
            </a:r>
            <a:endParaRPr lang="es-ES" sz="1100" kern="1200" dirty="0" smtClean="0">
              <a:solidFill>
                <a:schemeClr val="tx1"/>
              </a:solidFill>
              <a:effectLst/>
              <a:latin typeface="+mn-lt"/>
              <a:ea typeface="+mn-ea"/>
              <a:cs typeface="+mn-cs"/>
            </a:endParaRPr>
          </a:p>
          <a:p>
            <a:r>
              <a:rPr lang="es-ES" sz="1200" kern="1200" dirty="0" smtClean="0">
                <a:solidFill>
                  <a:schemeClr val="tx1"/>
                </a:solidFill>
                <a:effectLst/>
                <a:latin typeface="+mn-lt"/>
                <a:ea typeface="+mn-ea"/>
                <a:cs typeface="+mn-cs"/>
              </a:rPr>
              <a:t> </a:t>
            </a:r>
            <a:endParaRPr lang="es-ES" sz="1100" kern="1200" dirty="0" smtClean="0">
              <a:solidFill>
                <a:schemeClr val="tx1"/>
              </a:solidFill>
              <a:effectLst/>
              <a:latin typeface="+mn-lt"/>
              <a:ea typeface="+mn-ea"/>
              <a:cs typeface="+mn-cs"/>
            </a:endParaRPr>
          </a:p>
          <a:p>
            <a:r>
              <a:rPr lang="es-ES" sz="1200" kern="1200" dirty="0" smtClean="0">
                <a:solidFill>
                  <a:schemeClr val="tx1"/>
                </a:solidFill>
                <a:effectLst/>
                <a:latin typeface="+mn-lt"/>
                <a:ea typeface="+mn-ea"/>
                <a:cs typeface="+mn-cs"/>
              </a:rPr>
              <a:t>Además de las tres partes principales que ya han sido nombradas se usan otra seria de patrones del software y metodologías con la intención de que nuestra aplicación posea un alto grado de cohesión y poco acoplamiento. </a:t>
            </a:r>
            <a:endParaRPr lang="es-ES" sz="11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23AEF9EC-8318-4FF6-847E-A85BBD2B7E49}" type="slidenum">
              <a:rPr lang="en-US" smtClean="0"/>
              <a:t>12</a:t>
            </a:fld>
            <a:endParaRPr lang="en-US"/>
          </a:p>
        </p:txBody>
      </p:sp>
    </p:spTree>
    <p:extLst>
      <p:ext uri="{BB962C8B-B14F-4D97-AF65-F5344CB8AC3E}">
        <p14:creationId xmlns:p14="http://schemas.microsoft.com/office/powerpoint/2010/main" val="4072225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Como</a:t>
            </a:r>
            <a:r>
              <a:rPr lang="es-ES" baseline="0" dirty="0" smtClean="0"/>
              <a:t> se puede ver en el diagrama de componentes la arquitectura se </a:t>
            </a:r>
            <a:r>
              <a:rPr lang="es-ES" baseline="0" dirty="0" err="1" smtClean="0"/>
              <a:t>corresponge</a:t>
            </a:r>
            <a:r>
              <a:rPr lang="es-ES" baseline="0" dirty="0" smtClean="0"/>
              <a:t> a la perfección con el desarrollo.  El proyecto consta de tres </a:t>
            </a:r>
            <a:r>
              <a:rPr lang="es-ES" baseline="0" dirty="0" err="1" smtClean="0"/>
              <a:t>modulos</a:t>
            </a:r>
            <a:r>
              <a:rPr lang="es-ES" baseline="0" dirty="0" smtClean="0"/>
              <a:t> diferenciados: Persistencia, donde esta encapsulado el modelo, </a:t>
            </a:r>
            <a:r>
              <a:rPr lang="es-ES" baseline="0" dirty="0" err="1" smtClean="0"/>
              <a:t>bussiness</a:t>
            </a:r>
            <a:r>
              <a:rPr lang="es-ES" baseline="0" dirty="0" smtClean="0"/>
              <a:t> o Capa de lógica de negocio, donde están las acciones controladoras y la presentación donde se </a:t>
            </a:r>
            <a:r>
              <a:rPr lang="es-ES" baseline="0" dirty="0" err="1" smtClean="0"/>
              <a:t>situan</a:t>
            </a:r>
            <a:r>
              <a:rPr lang="es-ES" baseline="0" dirty="0" smtClean="0"/>
              <a:t> las vistas. Comentar que dentro del negocio se incluye el primer entregable como herramienta y la presentación se divide en dos partes, </a:t>
            </a:r>
            <a:r>
              <a:rPr lang="es-ES" baseline="0" dirty="0" err="1" smtClean="0"/>
              <a:t>login</a:t>
            </a:r>
            <a:r>
              <a:rPr lang="es-ES" baseline="0" dirty="0" smtClean="0"/>
              <a:t> desarrollado don </a:t>
            </a:r>
            <a:r>
              <a:rPr lang="es-ES" baseline="0" dirty="0" err="1" smtClean="0"/>
              <a:t>windowsBuilder</a:t>
            </a:r>
            <a:r>
              <a:rPr lang="es-ES" baseline="0" dirty="0" smtClean="0"/>
              <a:t> y el juego desarrollado con </a:t>
            </a:r>
            <a:r>
              <a:rPr lang="es-ES" baseline="0" dirty="0" err="1" smtClean="0"/>
              <a:t>LibGDX</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13</a:t>
            </a:fld>
            <a:endParaRPr lang="en-US"/>
          </a:p>
        </p:txBody>
      </p:sp>
    </p:spTree>
    <p:extLst>
      <p:ext uri="{BB962C8B-B14F-4D97-AF65-F5344CB8AC3E}">
        <p14:creationId xmlns:p14="http://schemas.microsoft.com/office/powerpoint/2010/main" val="2069161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Sustitución</a:t>
            </a:r>
            <a:r>
              <a:rPr lang="es-ES" baseline="0" dirty="0" smtClean="0"/>
              <a:t> de </a:t>
            </a:r>
            <a:r>
              <a:rPr lang="es-ES" baseline="0" dirty="0" err="1" smtClean="0"/>
              <a:t>Maven</a:t>
            </a:r>
            <a:r>
              <a:rPr lang="es-ES" baseline="0" dirty="0" smtClean="0"/>
              <a:t> por problemas con </a:t>
            </a:r>
            <a:r>
              <a:rPr lang="es-ES" baseline="0" dirty="0" err="1" smtClean="0"/>
              <a:t>libGDX</a:t>
            </a:r>
            <a:r>
              <a:rPr lang="es-ES" baseline="0" dirty="0" smtClean="0"/>
              <a:t>, e inclusión de </a:t>
            </a:r>
            <a:r>
              <a:rPr lang="es-ES" baseline="0" dirty="0" err="1" smtClean="0"/>
              <a:t>gradle</a:t>
            </a:r>
            <a:r>
              <a:rPr lang="es-ES" baseline="0" dirty="0" smtClean="0"/>
              <a:t> y </a:t>
            </a:r>
            <a:r>
              <a:rPr lang="es-ES" baseline="0" dirty="0" err="1" smtClean="0"/>
              <a:t>travis</a:t>
            </a:r>
            <a:r>
              <a:rPr lang="es-ES" baseline="0" dirty="0" smtClean="0"/>
              <a:t> CI en el apartado de </a:t>
            </a:r>
            <a:r>
              <a:rPr lang="es-ES" baseline="0" dirty="0" err="1" smtClean="0"/>
              <a:t>integracio</a:t>
            </a:r>
            <a:r>
              <a:rPr lang="es-ES" baseline="0" dirty="0" smtClean="0"/>
              <a:t> y construcción.</a:t>
            </a:r>
          </a:p>
          <a:p>
            <a:r>
              <a:rPr lang="es-ES" baseline="0" dirty="0" smtClean="0"/>
              <a:t>Seguimos con </a:t>
            </a:r>
            <a:r>
              <a:rPr lang="es-ES" baseline="0" dirty="0" err="1" smtClean="0"/>
              <a:t>git</a:t>
            </a:r>
            <a:endParaRPr lang="es-ES" baseline="0" dirty="0" smtClean="0"/>
          </a:p>
          <a:p>
            <a:r>
              <a:rPr lang="es-ES" baseline="0" dirty="0" smtClean="0"/>
              <a:t>Interfaz con </a:t>
            </a:r>
            <a:r>
              <a:rPr lang="es-ES" baseline="0" dirty="0" err="1" smtClean="0"/>
              <a:t>windowsBuilder</a:t>
            </a:r>
            <a:r>
              <a:rPr lang="es-ES" baseline="0" dirty="0" smtClean="0"/>
              <a:t> y </a:t>
            </a:r>
            <a:r>
              <a:rPr lang="es-ES" baseline="0" dirty="0" err="1" smtClean="0"/>
              <a:t>libGDX</a:t>
            </a:r>
            <a:endParaRPr lang="es-ES" baseline="0" dirty="0" smtClean="0"/>
          </a:p>
          <a:p>
            <a:r>
              <a:rPr lang="es-ES" baseline="0" dirty="0" smtClean="0"/>
              <a:t>Seguimos con </a:t>
            </a:r>
            <a:r>
              <a:rPr lang="es-ES" baseline="0" dirty="0" err="1" smtClean="0"/>
              <a:t>mongoDB</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14</a:t>
            </a:fld>
            <a:endParaRPr lang="en-US"/>
          </a:p>
        </p:txBody>
      </p:sp>
    </p:spTree>
    <p:extLst>
      <p:ext uri="{BB962C8B-B14F-4D97-AF65-F5344CB8AC3E}">
        <p14:creationId xmlns:p14="http://schemas.microsoft.com/office/powerpoint/2010/main" val="21683322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Los atributos de la primera</a:t>
            </a:r>
            <a:r>
              <a:rPr lang="es-ES" baseline="0" dirty="0" smtClean="0"/>
              <a:t> entrega se mantienen como son :</a:t>
            </a:r>
          </a:p>
          <a:p>
            <a:r>
              <a:rPr lang="es-ES" dirty="0" err="1" smtClean="0"/>
              <a:t>Modificabilidad</a:t>
            </a:r>
            <a:r>
              <a:rPr lang="es-ES" baseline="0" dirty="0" smtClean="0"/>
              <a:t> : cambios en el juego</a:t>
            </a:r>
          </a:p>
          <a:p>
            <a:r>
              <a:rPr lang="es-ES" baseline="0" dirty="0" smtClean="0"/>
              <a:t>Escalabilidad: Facilidad de aumento de funciones</a:t>
            </a:r>
          </a:p>
          <a:p>
            <a:r>
              <a:rPr lang="es-ES" baseline="0" dirty="0" err="1" smtClean="0"/>
              <a:t>Facil</a:t>
            </a:r>
            <a:r>
              <a:rPr lang="es-ES" baseline="0" dirty="0" smtClean="0"/>
              <a:t> de testear</a:t>
            </a:r>
          </a:p>
          <a:p>
            <a:r>
              <a:rPr lang="es-ES" baseline="0" dirty="0" err="1" smtClean="0"/>
              <a:t>Rapido</a:t>
            </a:r>
            <a:r>
              <a:rPr lang="es-ES" baseline="0" dirty="0" smtClean="0"/>
              <a:t> de desarrollar</a:t>
            </a:r>
          </a:p>
          <a:p>
            <a:r>
              <a:rPr lang="es-ES" baseline="0" dirty="0" smtClean="0"/>
              <a:t>Facilidad de uso</a:t>
            </a:r>
          </a:p>
          <a:p>
            <a:r>
              <a:rPr lang="es-ES" baseline="0" dirty="0" smtClean="0"/>
              <a:t>Rentabilidad del proyecto (total, no nos pagan)</a:t>
            </a:r>
          </a:p>
          <a:p>
            <a:r>
              <a:rPr lang="es-ES" baseline="0" dirty="0" smtClean="0"/>
              <a:t>Seguridad del equipo</a:t>
            </a:r>
          </a:p>
          <a:p>
            <a:r>
              <a:rPr lang="es-ES" baseline="0" dirty="0" smtClean="0"/>
              <a:t>Rendimiento del juego</a:t>
            </a:r>
          </a:p>
          <a:p>
            <a:endParaRPr lang="es-ES" baseline="0" dirty="0" smtClean="0"/>
          </a:p>
          <a:p>
            <a:r>
              <a:rPr lang="es-ES" baseline="0" dirty="0" smtClean="0"/>
              <a:t>Y se añaden seguridad de los usuarios y sus datos que se </a:t>
            </a:r>
            <a:r>
              <a:rPr lang="es-ES" baseline="0" dirty="0" err="1" smtClean="0"/>
              <a:t>relacciona</a:t>
            </a:r>
            <a:r>
              <a:rPr lang="es-ES" baseline="0" dirty="0" smtClean="0"/>
              <a:t> con confidencialidad</a:t>
            </a:r>
          </a:p>
          <a:p>
            <a:r>
              <a:rPr lang="es-ES" baseline="0" dirty="0" smtClean="0"/>
              <a:t>Adaptabilidad de la lógica</a:t>
            </a:r>
            <a:endParaRPr lang="es-ES" dirty="0" smtClean="0"/>
          </a:p>
          <a:p>
            <a:endParaRPr lang="es-ES" dirty="0" smtClean="0"/>
          </a:p>
          <a:p>
            <a:endParaRPr lang="es-ES" baseline="0" dirty="0" smtClean="0"/>
          </a:p>
          <a:p>
            <a:r>
              <a:rPr lang="es-ES" baseline="0" dirty="0" smtClean="0"/>
              <a:t>De estos atributos surgirán escenarios de calidad que nos darán las especificaciones que nos ayudaran a crear un mejor producto. Poner ejemplo como que pueden cambiar las reglas del juego e interfiere en la </a:t>
            </a:r>
            <a:r>
              <a:rPr lang="es-ES" baseline="0" dirty="0" err="1" smtClean="0"/>
              <a:t>modificabilidad</a:t>
            </a:r>
            <a:r>
              <a:rPr lang="es-ES" baseline="0" dirty="0" smtClean="0"/>
              <a:t>.</a:t>
            </a:r>
            <a:endParaRPr lang="es-ES" dirty="0" smtClean="0"/>
          </a:p>
          <a:p>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15</a:t>
            </a:fld>
            <a:endParaRPr lang="en-US"/>
          </a:p>
        </p:txBody>
      </p:sp>
    </p:spTree>
    <p:extLst>
      <p:ext uri="{BB962C8B-B14F-4D97-AF65-F5344CB8AC3E}">
        <p14:creationId xmlns:p14="http://schemas.microsoft.com/office/powerpoint/2010/main" val="2511279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La entrega</a:t>
            </a:r>
            <a:r>
              <a:rPr lang="es-ES" baseline="0" dirty="0" smtClean="0"/>
              <a:t> consiste en la creación de una aplicación web con la misma funcionalidad que la de la entrega anterior. </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19</a:t>
            </a:fld>
            <a:endParaRPr lang="en-US"/>
          </a:p>
        </p:txBody>
      </p:sp>
    </p:spTree>
    <p:extLst>
      <p:ext uri="{BB962C8B-B14F-4D97-AF65-F5344CB8AC3E}">
        <p14:creationId xmlns:p14="http://schemas.microsoft.com/office/powerpoint/2010/main" val="28788235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Los objetivos siguen</a:t>
            </a:r>
            <a:r>
              <a:rPr lang="es-ES" baseline="0" dirty="0" smtClean="0"/>
              <a:t> siendo los mismos pero el buen desarrollo de la lógica del juego en la anterior entrega nos permite su total </a:t>
            </a:r>
            <a:r>
              <a:rPr lang="es-ES" baseline="0" dirty="0" err="1" smtClean="0"/>
              <a:t>reutilizació</a:t>
            </a:r>
            <a:r>
              <a:rPr lang="es-ES" baseline="0" dirty="0" smtClean="0"/>
              <a:t> salvo por adaptaciones puntuales.</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20</a:t>
            </a:fld>
            <a:endParaRPr lang="en-US"/>
          </a:p>
        </p:txBody>
      </p:sp>
    </p:spTree>
    <p:extLst>
      <p:ext uri="{BB962C8B-B14F-4D97-AF65-F5344CB8AC3E}">
        <p14:creationId xmlns:p14="http://schemas.microsoft.com/office/powerpoint/2010/main" val="23091422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Seguimos</a:t>
            </a:r>
            <a:r>
              <a:rPr lang="es-ES" baseline="0" dirty="0" smtClean="0"/>
              <a:t> dentro de una arquitectura MVC aunque como esta ya ha sido comentada la encuadraremos dentro de un marco web, como puede verse en los diagramas de componentes ahora la aplicación se situara en un servidor web (el de </a:t>
            </a:r>
            <a:r>
              <a:rPr lang="es-ES" baseline="0" dirty="0" err="1" smtClean="0"/>
              <a:t>play</a:t>
            </a:r>
            <a:r>
              <a:rPr lang="es-ES" baseline="0" dirty="0" smtClean="0"/>
              <a:t> en nuestro caso) y es en el paquete app donde se situaran los tres </a:t>
            </a:r>
            <a:r>
              <a:rPr lang="es-ES" baseline="0" dirty="0" err="1" smtClean="0"/>
              <a:t>modulos</a:t>
            </a:r>
            <a:r>
              <a:rPr lang="es-ES" baseline="0" dirty="0" smtClean="0"/>
              <a:t> del MVC, esta </a:t>
            </a:r>
            <a:r>
              <a:rPr lang="es-ES" baseline="0" dirty="0" err="1" smtClean="0"/>
              <a:t>verz</a:t>
            </a:r>
            <a:r>
              <a:rPr lang="es-ES" baseline="0" dirty="0" smtClean="0"/>
              <a:t> el modelo se extrae de la persistencia ya que hemos adaptado esta para que se aloje en un servidor y facilitar su acceso.</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21</a:t>
            </a:fld>
            <a:endParaRPr lang="en-US"/>
          </a:p>
        </p:txBody>
      </p:sp>
    </p:spTree>
    <p:extLst>
      <p:ext uri="{BB962C8B-B14F-4D97-AF65-F5344CB8AC3E}">
        <p14:creationId xmlns:p14="http://schemas.microsoft.com/office/powerpoint/2010/main" val="6454612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Para la integración continua y</a:t>
            </a:r>
            <a:r>
              <a:rPr lang="es-ES" baseline="0" dirty="0" smtClean="0"/>
              <a:t> construcción usamos </a:t>
            </a:r>
            <a:r>
              <a:rPr lang="es-ES" baseline="0" dirty="0" err="1" smtClean="0"/>
              <a:t>travis</a:t>
            </a:r>
            <a:r>
              <a:rPr lang="es-ES" baseline="0" dirty="0" smtClean="0"/>
              <a:t> y </a:t>
            </a:r>
            <a:r>
              <a:rPr lang="es-ES" baseline="0" dirty="0" err="1" smtClean="0"/>
              <a:t>sbt</a:t>
            </a:r>
            <a:r>
              <a:rPr lang="es-ES" baseline="0" dirty="0" smtClean="0"/>
              <a:t> que es el que utiliza </a:t>
            </a:r>
            <a:r>
              <a:rPr lang="es-ES" baseline="0" dirty="0" err="1" smtClean="0"/>
              <a:t>play</a:t>
            </a:r>
            <a:r>
              <a:rPr lang="es-ES" baseline="0" dirty="0" smtClean="0"/>
              <a:t>, seguimos con </a:t>
            </a:r>
            <a:r>
              <a:rPr lang="es-ES" baseline="0" dirty="0" err="1" smtClean="0"/>
              <a:t>git</a:t>
            </a:r>
            <a:r>
              <a:rPr lang="es-ES" baseline="0" dirty="0" smtClean="0"/>
              <a:t> y utilizamos </a:t>
            </a:r>
            <a:r>
              <a:rPr lang="es-ES" baseline="0" dirty="0" err="1" smtClean="0"/>
              <a:t>play</a:t>
            </a:r>
            <a:r>
              <a:rPr lang="es-ES" baseline="0" dirty="0" smtClean="0"/>
              <a:t> como </a:t>
            </a:r>
            <a:r>
              <a:rPr lang="es-ES" baseline="0" dirty="0" err="1" smtClean="0"/>
              <a:t>framework</a:t>
            </a:r>
            <a:r>
              <a:rPr lang="es-ES" baseline="0" dirty="0" smtClean="0"/>
              <a:t> para la creación de la aplicación, para la interfaz usamos herramientas de </a:t>
            </a:r>
            <a:r>
              <a:rPr lang="es-ES" baseline="0" dirty="0" err="1" smtClean="0"/>
              <a:t>html</a:t>
            </a:r>
            <a:r>
              <a:rPr lang="es-ES" baseline="0" dirty="0" smtClean="0"/>
              <a:t> y </a:t>
            </a:r>
            <a:r>
              <a:rPr lang="es-ES" baseline="0" dirty="0" err="1" smtClean="0"/>
              <a:t>css</a:t>
            </a:r>
            <a:r>
              <a:rPr lang="es-ES" baseline="0" dirty="0" smtClean="0"/>
              <a:t>, </a:t>
            </a:r>
            <a:r>
              <a:rPr lang="es-ES" baseline="0" dirty="0" err="1" smtClean="0"/>
              <a:t>asi</a:t>
            </a:r>
            <a:r>
              <a:rPr lang="es-ES" baseline="0" dirty="0" smtClean="0"/>
              <a:t> como </a:t>
            </a:r>
            <a:r>
              <a:rPr lang="es-ES" baseline="0" dirty="0" err="1" smtClean="0"/>
              <a:t>varior</a:t>
            </a:r>
            <a:r>
              <a:rPr lang="es-ES" baseline="0" dirty="0" smtClean="0"/>
              <a:t> </a:t>
            </a:r>
            <a:r>
              <a:rPr lang="es-ES" baseline="0" dirty="0" err="1" smtClean="0"/>
              <a:t>plugi</a:t>
            </a:r>
            <a:r>
              <a:rPr lang="es-ES" baseline="0" dirty="0" smtClean="0"/>
              <a:t> o motores </a:t>
            </a:r>
            <a:r>
              <a:rPr lang="es-ES" baseline="0" dirty="0" err="1" smtClean="0"/>
              <a:t>graficos</a:t>
            </a:r>
            <a:r>
              <a:rPr lang="es-ES" baseline="0" dirty="0" smtClean="0"/>
              <a:t> como </a:t>
            </a:r>
            <a:r>
              <a:rPr lang="es-ES" baseline="0" dirty="0" err="1" smtClean="0"/>
              <a:t>bootstraps</a:t>
            </a:r>
            <a:r>
              <a:rPr lang="es-ES" baseline="0" dirty="0" smtClean="0"/>
              <a:t>, </a:t>
            </a:r>
            <a:r>
              <a:rPr lang="es-ES" baseline="0" dirty="0" err="1" smtClean="0"/>
              <a:t>less</a:t>
            </a:r>
            <a:r>
              <a:rPr lang="es-ES" baseline="0" dirty="0" smtClean="0"/>
              <a:t>, </a:t>
            </a:r>
            <a:r>
              <a:rPr lang="es-ES" baseline="0" dirty="0" err="1" smtClean="0"/>
              <a:t>hightcharts</a:t>
            </a:r>
            <a:r>
              <a:rPr lang="es-ES" baseline="0" dirty="0" smtClean="0"/>
              <a:t>, </a:t>
            </a:r>
            <a:r>
              <a:rPr lang="es-ES" baseline="0" dirty="0" err="1" smtClean="0"/>
              <a:t>velocity</a:t>
            </a:r>
            <a:r>
              <a:rPr lang="es-ES" baseline="0" dirty="0" smtClean="0"/>
              <a:t>.. </a:t>
            </a:r>
            <a:r>
              <a:rPr lang="es-ES" baseline="0" dirty="0" err="1" smtClean="0"/>
              <a:t>Etc</a:t>
            </a:r>
            <a:endParaRPr lang="es-ES" baseline="0" dirty="0" smtClean="0"/>
          </a:p>
          <a:p>
            <a:r>
              <a:rPr lang="es-ES" baseline="0" dirty="0" smtClean="0"/>
              <a:t>Esta vez la persistencia se aloja en el SERVIDOR ??????????</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22</a:t>
            </a:fld>
            <a:endParaRPr lang="en-US"/>
          </a:p>
        </p:txBody>
      </p:sp>
    </p:spTree>
    <p:extLst>
      <p:ext uri="{BB962C8B-B14F-4D97-AF65-F5344CB8AC3E}">
        <p14:creationId xmlns:p14="http://schemas.microsoft.com/office/powerpoint/2010/main" val="38348726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Las anteriores</a:t>
            </a:r>
            <a:r>
              <a:rPr lang="es-ES" baseline="0" dirty="0" smtClean="0"/>
              <a:t> +</a:t>
            </a:r>
          </a:p>
          <a:p>
            <a:r>
              <a:rPr lang="es-ES" baseline="0" dirty="0" smtClean="0"/>
              <a:t>Usabilidad, en la web es mas importante ya que debe ser más accesible</a:t>
            </a:r>
          </a:p>
          <a:p>
            <a:r>
              <a:rPr lang="es-ES" baseline="0" dirty="0" smtClean="0"/>
              <a:t>Disponibilidad de los servidores donde se aloje, tanto el web como el de la </a:t>
            </a:r>
            <a:r>
              <a:rPr lang="es-ES" baseline="0" dirty="0" err="1" smtClean="0"/>
              <a:t>bdd</a:t>
            </a:r>
            <a:endParaRPr lang="es-ES" baseline="0" dirty="0" smtClean="0"/>
          </a:p>
          <a:p>
            <a:r>
              <a:rPr lang="es-ES" baseline="0" dirty="0" smtClean="0"/>
              <a:t>Seguridad, es mucho mas vulnerable en la web</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23</a:t>
            </a:fld>
            <a:endParaRPr lang="en-US"/>
          </a:p>
        </p:txBody>
      </p:sp>
    </p:spTree>
    <p:extLst>
      <p:ext uri="{BB962C8B-B14F-4D97-AF65-F5344CB8AC3E}">
        <p14:creationId xmlns:p14="http://schemas.microsoft.com/office/powerpoint/2010/main" val="2926127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El problema</a:t>
            </a:r>
            <a:r>
              <a:rPr lang="es-ES" baseline="0" dirty="0" smtClean="0"/>
              <a:t> planteado consiste en un programa que nos permita a partir de un fichero de entrada poder mantener los datos de manera persistente en una base de datos (</a:t>
            </a:r>
            <a:r>
              <a:rPr lang="es-ES" baseline="0" dirty="0" err="1" smtClean="0"/>
              <a:t>MongoDB</a:t>
            </a:r>
            <a:r>
              <a:rPr lang="es-ES" baseline="0" dirty="0" smtClean="0"/>
              <a:t>) Para ello partimos de un formato de entrada, en nuestra implementación contamos con tres formatos como son los opcionales XML plano, XML QTI, y el formato GIFT que se proponía como formato básico. Para el </a:t>
            </a:r>
            <a:r>
              <a:rPr lang="es-ES" baseline="0" dirty="0" err="1" smtClean="0"/>
              <a:t>parseo</a:t>
            </a:r>
            <a:r>
              <a:rPr lang="es-ES" baseline="0" dirty="0" smtClean="0"/>
              <a:t> se creará un formato intermedio interno que se convertirá a un formato de salida (JSON) para poder subir los datos de manera persistente a nuestra </a:t>
            </a:r>
            <a:r>
              <a:rPr lang="es-ES" baseline="0" dirty="0" err="1" smtClean="0"/>
              <a:t>bdd</a:t>
            </a:r>
            <a:r>
              <a:rPr lang="es-ES" baseline="0" dirty="0" smtClean="0"/>
              <a:t>. </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2</a:t>
            </a:fld>
            <a:endParaRPr lang="en-US"/>
          </a:p>
        </p:txBody>
      </p:sp>
    </p:spTree>
    <p:extLst>
      <p:ext uri="{BB962C8B-B14F-4D97-AF65-F5344CB8AC3E}">
        <p14:creationId xmlns:p14="http://schemas.microsoft.com/office/powerpoint/2010/main" val="1273506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Entre los objetivo</a:t>
            </a:r>
            <a:r>
              <a:rPr lang="es-ES" baseline="0" dirty="0" smtClean="0"/>
              <a:t>s del desarrollo de este </a:t>
            </a:r>
            <a:r>
              <a:rPr lang="es-ES" baseline="0" dirty="0" err="1" smtClean="0"/>
              <a:t>parser</a:t>
            </a:r>
            <a:r>
              <a:rPr lang="es-ES" baseline="0" dirty="0" smtClean="0"/>
              <a:t> se incluyen objetivos básicos de la asignatura como son la clara definición de la arquitectura, el uso de Atribute </a:t>
            </a:r>
            <a:r>
              <a:rPr lang="es-ES" baseline="0" dirty="0" err="1" smtClean="0"/>
              <a:t>Driven</a:t>
            </a:r>
            <a:r>
              <a:rPr lang="es-ES" baseline="0" dirty="0" smtClean="0"/>
              <a:t> </a:t>
            </a:r>
            <a:r>
              <a:rPr lang="es-ES" baseline="0" dirty="0" err="1" smtClean="0"/>
              <a:t>Desing</a:t>
            </a:r>
            <a:r>
              <a:rPr lang="es-ES" baseline="0" dirty="0" smtClean="0"/>
              <a:t> (ADD) y la extracción de escenarios a partir de dichos atributos. La modularidad de las fases de </a:t>
            </a:r>
            <a:r>
              <a:rPr lang="es-ES" baseline="0" dirty="0" err="1" smtClean="0"/>
              <a:t>parseo</a:t>
            </a:r>
            <a:r>
              <a:rPr lang="es-ES" baseline="0" dirty="0" smtClean="0"/>
              <a:t> y la facilidad de uso ya que se va a usar en un entorno de administración. Veremos mas atributos de calidad más adelante.</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3</a:t>
            </a:fld>
            <a:endParaRPr lang="en-US"/>
          </a:p>
        </p:txBody>
      </p:sp>
    </p:spTree>
    <p:extLst>
      <p:ext uri="{BB962C8B-B14F-4D97-AF65-F5344CB8AC3E}">
        <p14:creationId xmlns:p14="http://schemas.microsoft.com/office/powerpoint/2010/main" val="3346515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La arquitectura utilizada ´ha</a:t>
            </a:r>
            <a:r>
              <a:rPr lang="es-ES" baseline="0" dirty="0" smtClean="0"/>
              <a:t> sido la arquitectura BATCH o de procesamiento por lotes. Esta arquitectura nos da la flexibilidad necesaria para un desarrollo modular como el de un </a:t>
            </a:r>
            <a:r>
              <a:rPr lang="es-ES" baseline="0" dirty="0" err="1" smtClean="0"/>
              <a:t>parser</a:t>
            </a:r>
            <a:r>
              <a:rPr lang="es-ES" baseline="0" dirty="0" smtClean="0"/>
              <a:t>, como podemos ver la equivalencia entre la arquitectura y el diseño es total puesto que disponemos de tres </a:t>
            </a:r>
            <a:r>
              <a:rPr lang="es-ES" baseline="0" dirty="0" err="1" smtClean="0"/>
              <a:t>modulos</a:t>
            </a:r>
            <a:r>
              <a:rPr lang="es-ES" baseline="0" dirty="0" smtClean="0"/>
              <a:t> claramente diferenciados. El primer módulo recibirá el formato de entrada (GIFT en el ejemplo) y realizará su conversión a un formato intermedio (</a:t>
            </a:r>
            <a:r>
              <a:rPr lang="es-ES" baseline="0" dirty="0" err="1" smtClean="0"/>
              <a:t>HashMap</a:t>
            </a:r>
            <a:r>
              <a:rPr lang="es-ES" baseline="0" dirty="0" smtClean="0"/>
              <a:t>) para que el módulo de </a:t>
            </a:r>
            <a:r>
              <a:rPr lang="es-ES" baseline="0" dirty="0" err="1" smtClean="0"/>
              <a:t>serialización</a:t>
            </a:r>
            <a:r>
              <a:rPr lang="es-ES" baseline="0" dirty="0" smtClean="0"/>
              <a:t> utilizando la librería GSON de google lo </a:t>
            </a:r>
            <a:r>
              <a:rPr lang="es-ES" baseline="0" dirty="0" err="1" smtClean="0"/>
              <a:t>trasnforme</a:t>
            </a:r>
            <a:r>
              <a:rPr lang="es-ES" baseline="0" dirty="0" smtClean="0"/>
              <a:t> al formato de salida JSON, que será la entrada del último módulo que realizará la fase de persistencia. Comentar el diagrama de componentes y lo extensible y adaptable que es</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4</a:t>
            </a:fld>
            <a:endParaRPr lang="en-US"/>
          </a:p>
        </p:txBody>
      </p:sp>
    </p:spTree>
    <p:extLst>
      <p:ext uri="{BB962C8B-B14F-4D97-AF65-F5344CB8AC3E}">
        <p14:creationId xmlns:p14="http://schemas.microsoft.com/office/powerpoint/2010/main" val="21092422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Integración continua</a:t>
            </a:r>
            <a:r>
              <a:rPr lang="es-ES" baseline="0" dirty="0" smtClean="0"/>
              <a:t> construcción y testeo.  MAVEN</a:t>
            </a:r>
          </a:p>
          <a:p>
            <a:r>
              <a:rPr lang="es-ES" baseline="0" dirty="0" smtClean="0"/>
              <a:t>Creación de ramas trabajo en equipo control de versiones GIT</a:t>
            </a:r>
          </a:p>
          <a:p>
            <a:r>
              <a:rPr lang="es-ES" baseline="0" dirty="0" err="1" smtClean="0"/>
              <a:t>Parseo</a:t>
            </a:r>
            <a:r>
              <a:rPr lang="es-ES" baseline="0" dirty="0" smtClean="0"/>
              <a:t> de formato intermedio a JSON GSON</a:t>
            </a:r>
          </a:p>
          <a:p>
            <a:r>
              <a:rPr lang="es-ES" baseline="0" dirty="0" smtClean="0"/>
              <a:t>Base de datos y persistencia </a:t>
            </a:r>
            <a:r>
              <a:rPr lang="es-ES" baseline="0" dirty="0" err="1" smtClean="0"/>
              <a:t>mongoDB</a:t>
            </a:r>
            <a:endParaRPr lang="es-ES" baseline="0" dirty="0" smtClean="0"/>
          </a:p>
          <a:p>
            <a:endParaRPr lang="es-ES" baseline="0" dirty="0" smtClean="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5</a:t>
            </a:fld>
            <a:endParaRPr lang="en-US"/>
          </a:p>
        </p:txBody>
      </p:sp>
    </p:spTree>
    <p:extLst>
      <p:ext uri="{BB962C8B-B14F-4D97-AF65-F5344CB8AC3E}">
        <p14:creationId xmlns:p14="http://schemas.microsoft.com/office/powerpoint/2010/main" val="7723175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smtClean="0"/>
              <a:t>Modificabilidad</a:t>
            </a:r>
            <a:r>
              <a:rPr lang="es-ES" baseline="0" dirty="0" smtClean="0"/>
              <a:t> : cambio de los mecanismos de </a:t>
            </a:r>
            <a:r>
              <a:rPr lang="es-ES" baseline="0" dirty="0" err="1" smtClean="0"/>
              <a:t>parseo</a:t>
            </a:r>
            <a:endParaRPr lang="es-ES" baseline="0" dirty="0" smtClean="0"/>
          </a:p>
          <a:p>
            <a:r>
              <a:rPr lang="es-ES" baseline="0" dirty="0" smtClean="0"/>
              <a:t>Escalabilidad: Aumento de formatos de entrada o de salida</a:t>
            </a:r>
          </a:p>
          <a:p>
            <a:r>
              <a:rPr lang="es-ES" baseline="0" dirty="0" err="1" smtClean="0"/>
              <a:t>Facil</a:t>
            </a:r>
            <a:r>
              <a:rPr lang="es-ES" baseline="0" dirty="0" smtClean="0"/>
              <a:t> de testear</a:t>
            </a:r>
          </a:p>
          <a:p>
            <a:r>
              <a:rPr lang="es-ES" baseline="0" dirty="0" err="1" smtClean="0"/>
              <a:t>Rapido</a:t>
            </a:r>
            <a:r>
              <a:rPr lang="es-ES" baseline="0" dirty="0" smtClean="0"/>
              <a:t> de desarrollar</a:t>
            </a:r>
          </a:p>
          <a:p>
            <a:r>
              <a:rPr lang="es-ES" baseline="0" dirty="0" smtClean="0"/>
              <a:t>Facilidad de uso</a:t>
            </a:r>
          </a:p>
          <a:p>
            <a:r>
              <a:rPr lang="es-ES" baseline="0" dirty="0" smtClean="0"/>
              <a:t>Rentabilidad del proyecto (total, no nos pagan)</a:t>
            </a:r>
          </a:p>
          <a:p>
            <a:r>
              <a:rPr lang="es-ES" baseline="0" dirty="0" smtClean="0"/>
              <a:t>Seguridad del equipo</a:t>
            </a:r>
          </a:p>
          <a:p>
            <a:r>
              <a:rPr lang="es-ES" baseline="0" dirty="0" smtClean="0"/>
              <a:t>Rendimiento del proceso</a:t>
            </a:r>
          </a:p>
          <a:p>
            <a:endParaRPr lang="es-ES" baseline="0" dirty="0" smtClean="0"/>
          </a:p>
          <a:p>
            <a:endParaRPr lang="es-ES" baseline="0" dirty="0" smtClean="0"/>
          </a:p>
          <a:p>
            <a:r>
              <a:rPr lang="es-ES" baseline="0" dirty="0" smtClean="0"/>
              <a:t>De estos atributos escenarios de calidad que nos darán surgirán las especificaciones que nos ayudaran a crear un mejor producto. Poner ejemplo como que pueden añadirnos mas ficheros de entrada e influye en la escalabilidad</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6</a:t>
            </a:fld>
            <a:endParaRPr lang="en-US"/>
          </a:p>
        </p:txBody>
      </p:sp>
    </p:spTree>
    <p:extLst>
      <p:ext uri="{BB962C8B-B14F-4D97-AF65-F5344CB8AC3E}">
        <p14:creationId xmlns:p14="http://schemas.microsoft.com/office/powerpoint/2010/main" val="4010305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Segunda entrega nos adentramos en el mundo</a:t>
            </a:r>
            <a:r>
              <a:rPr lang="es-ES" baseline="0" dirty="0" smtClean="0"/>
              <a:t> de trivial.</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9</a:t>
            </a:fld>
            <a:endParaRPr lang="en-US"/>
          </a:p>
        </p:txBody>
      </p:sp>
    </p:spTree>
    <p:extLst>
      <p:ext uri="{BB962C8B-B14F-4D97-AF65-F5344CB8AC3E}">
        <p14:creationId xmlns:p14="http://schemas.microsoft.com/office/powerpoint/2010/main" val="1091428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La</a:t>
            </a:r>
            <a:r>
              <a:rPr lang="es-ES" baseline="0" dirty="0" smtClean="0"/>
              <a:t> descripción propone la creación de una aplicación de escritorio con la funcionalidad del juego del trivial. Las principales restricciones son que los usuarios han de estar registrados para jugar y/o acceder al juego, y que el administrador podrá consultar los datos de los jugadores y sus estadísticas.</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10</a:t>
            </a:fld>
            <a:endParaRPr lang="en-US"/>
          </a:p>
        </p:txBody>
      </p:sp>
    </p:spTree>
    <p:extLst>
      <p:ext uri="{BB962C8B-B14F-4D97-AF65-F5344CB8AC3E}">
        <p14:creationId xmlns:p14="http://schemas.microsoft.com/office/powerpoint/2010/main" val="33039917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Lo</a:t>
            </a:r>
            <a:r>
              <a:rPr lang="es-ES" baseline="0" dirty="0" smtClean="0"/>
              <a:t> antes comentado +</a:t>
            </a:r>
          </a:p>
          <a:p>
            <a:r>
              <a:rPr lang="es-ES" baseline="0" dirty="0" smtClean="0"/>
              <a:t>La empresa pretende que el desarrollo sirva de base para juegos de índole </a:t>
            </a:r>
            <a:r>
              <a:rPr lang="es-ES" baseline="0" dirty="0" err="1" smtClean="0"/>
              <a:t>similiar</a:t>
            </a:r>
            <a:r>
              <a:rPr lang="es-ES" baseline="0" dirty="0" smtClean="0"/>
              <a:t> (pregunta-respuesta) por lo que la lógica de negocio ha de ser lo más genérica, modular, e independiente que se pueda.</a:t>
            </a:r>
          </a:p>
          <a:p>
            <a:r>
              <a:rPr lang="es-ES" baseline="0" dirty="0" smtClean="0"/>
              <a:t>La interfaz ha de ser agradable , llamativa e intuitiva</a:t>
            </a:r>
          </a:p>
          <a:p>
            <a:r>
              <a:rPr lang="es-ES" baseline="0" dirty="0" smtClean="0"/>
              <a:t>Mas adelante mas atributos de calidad</a:t>
            </a:r>
            <a:endParaRPr lang="es-ES" dirty="0"/>
          </a:p>
        </p:txBody>
      </p:sp>
      <p:sp>
        <p:nvSpPr>
          <p:cNvPr id="4" name="Marcador de número de diapositiva 3"/>
          <p:cNvSpPr>
            <a:spLocks noGrp="1"/>
          </p:cNvSpPr>
          <p:nvPr>
            <p:ph type="sldNum" sz="quarter" idx="10"/>
          </p:nvPr>
        </p:nvSpPr>
        <p:spPr/>
        <p:txBody>
          <a:bodyPr/>
          <a:lstStyle/>
          <a:p>
            <a:fld id="{23AEF9EC-8318-4FF6-847E-A85BBD2B7E49}" type="slidenum">
              <a:rPr lang="en-US" smtClean="0"/>
              <a:t>11</a:t>
            </a:fld>
            <a:endParaRPr lang="en-US"/>
          </a:p>
        </p:txBody>
      </p:sp>
    </p:spTree>
    <p:extLst>
      <p:ext uri="{BB962C8B-B14F-4D97-AF65-F5344CB8AC3E}">
        <p14:creationId xmlns:p14="http://schemas.microsoft.com/office/powerpoint/2010/main" val="1737970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modificar el estilo de subtítulo del patrón</a:t>
            </a:r>
            <a:endParaRPr lang="en-US" dirty="0"/>
          </a:p>
        </p:txBody>
      </p:sp>
      <p:sp>
        <p:nvSpPr>
          <p:cNvPr id="7" name="Date Placeholder 6"/>
          <p:cNvSpPr>
            <a:spLocks noGrp="1"/>
          </p:cNvSpPr>
          <p:nvPr>
            <p:ph type="dt" sz="half" idx="10"/>
          </p:nvPr>
        </p:nvSpPr>
        <p:spPr/>
        <p:txBody>
          <a:bodyPr/>
          <a:lstStyle/>
          <a:p>
            <a:fld id="{7358A417-867A-4B96-9D1C-3C87E8FD7800}" type="datetimeFigureOut">
              <a:rPr lang="es-ES" smtClean="0"/>
              <a:t>07/05/2015</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3A313E1A-2E50-4540-BF37-B47395096D69}" type="slidenum">
              <a:rPr lang="es-ES" smtClean="0"/>
              <a:t>‹Nº›</a:t>
            </a:fld>
            <a:endParaRPr lang="es-ES"/>
          </a:p>
        </p:txBody>
      </p:sp>
    </p:spTree>
    <p:extLst>
      <p:ext uri="{BB962C8B-B14F-4D97-AF65-F5344CB8AC3E}">
        <p14:creationId xmlns:p14="http://schemas.microsoft.com/office/powerpoint/2010/main" val="2472123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D14E86EA-95E3-4DA0-97E2-7D1BBAC51A0F}" type="datetime1">
              <a:rPr lang="en-US" smtClean="0"/>
              <a:t>5/7/2015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pPr/>
              <a:t>‹Nº›</a:t>
            </a:fld>
            <a:endParaRPr lang="en-US"/>
          </a:p>
        </p:txBody>
      </p:sp>
    </p:spTree>
    <p:extLst>
      <p:ext uri="{BB962C8B-B14F-4D97-AF65-F5344CB8AC3E}">
        <p14:creationId xmlns:p14="http://schemas.microsoft.com/office/powerpoint/2010/main" val="3070767921"/>
      </p:ext>
    </p:extLst>
  </p:cSld>
  <p:clrMapOvr>
    <a:masterClrMapping/>
  </p:clrMapOvr>
  <p:timing>
    <p:tnLst>
      <p:par>
        <p:cTn id="1" dur="indefinite" restart="never" nodeType="tmRoot"/>
      </p:par>
    </p:tnLst>
  </p:timing>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D14E86EA-95E3-4DA0-97E2-7D1BBAC51A0F}" type="datetime1">
              <a:rPr lang="en-US" smtClean="0"/>
              <a:t>5/7/2015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pPr/>
              <a:t>‹Nº›</a:t>
            </a:fld>
            <a:endParaRPr lang="en-US"/>
          </a:p>
        </p:txBody>
      </p:sp>
    </p:spTree>
    <p:extLst>
      <p:ext uri="{BB962C8B-B14F-4D97-AF65-F5344CB8AC3E}">
        <p14:creationId xmlns:p14="http://schemas.microsoft.com/office/powerpoint/2010/main" val="533723031"/>
      </p:ext>
    </p:extLst>
  </p:cSld>
  <p:clrMapOvr>
    <a:masterClrMapping/>
  </p:clrMapOvr>
  <p:timing>
    <p:tnLst>
      <p:par>
        <p:cTn id="1" dur="indefinite" restart="never" nodeType="tmRoot"/>
      </p:par>
    </p:tnLst>
  </p:timing>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s-ES" smtClean="0"/>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D14E86EA-95E3-4DA0-97E2-7D1BBAC51A0F}" type="datetime1">
              <a:rPr lang="en-US" smtClean="0"/>
              <a:t>5/7/2015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pPr/>
              <a:t>‹Nº›</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41163234"/>
      </p:ext>
    </p:extLst>
  </p:cSld>
  <p:clrMapOvr>
    <a:masterClrMapping/>
  </p:clrMapOvr>
  <p:timing>
    <p:tnLst>
      <p:par>
        <p:cTn id="1" dur="indefinite" restart="never" nodeType="tmRoot"/>
      </p:par>
    </p:tnLst>
  </p:timing>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D14E86EA-95E3-4DA0-97E2-7D1BBAC51A0F}" type="datetime1">
              <a:rPr lang="en-US" smtClean="0"/>
              <a:t>5/7/2015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pPr/>
              <a:t>‹Nº›</a:t>
            </a:fld>
            <a:endParaRPr lang="en-US"/>
          </a:p>
        </p:txBody>
      </p:sp>
    </p:spTree>
    <p:extLst>
      <p:ext uri="{BB962C8B-B14F-4D97-AF65-F5344CB8AC3E}">
        <p14:creationId xmlns:p14="http://schemas.microsoft.com/office/powerpoint/2010/main" val="2201314532"/>
      </p:ext>
    </p:extLst>
  </p:cSld>
  <p:clrMapOvr>
    <a:masterClrMapping/>
  </p:clrMapOvr>
  <p:timing>
    <p:tnLst>
      <p:par>
        <p:cTn id="1" dur="indefinite" restart="never" nodeType="tmRoot"/>
      </p:par>
    </p:tnLst>
  </p:timing>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s-ES" smtClean="0"/>
              <a:t>Haga clic para modificar el estilo de título del patrón</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s-ES" smtClean="0"/>
              <a:t>Haga clic para modificar el estilo de texto del patrón</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s-ES" smtClean="0"/>
              <a:t>Haga clic para modificar el estilo de texto del patrón</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D14E86EA-95E3-4DA0-97E2-7D1BBAC51A0F}" type="datetime1">
              <a:rPr lang="en-US" smtClean="0"/>
              <a:t>5/7/2015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pPr/>
              <a:t>‹Nº›</a:t>
            </a:fld>
            <a:endParaRPr lang="en-US"/>
          </a:p>
        </p:txBody>
      </p:sp>
    </p:spTree>
    <p:extLst>
      <p:ext uri="{BB962C8B-B14F-4D97-AF65-F5344CB8AC3E}">
        <p14:creationId xmlns:p14="http://schemas.microsoft.com/office/powerpoint/2010/main" val="299122627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s-ES" smtClean="0"/>
              <a:t>Haga clic para modificar el estilo de título del patrón</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D14E86EA-95E3-4DA0-97E2-7D1BBAC51A0F}" type="datetime1">
              <a:rPr lang="en-US" smtClean="0"/>
              <a:t>5/7/2015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pPr/>
              <a:t>‹Nº›</a:t>
            </a:fld>
            <a:endParaRPr lang="en-US"/>
          </a:p>
        </p:txBody>
      </p:sp>
    </p:spTree>
    <p:extLst>
      <p:ext uri="{BB962C8B-B14F-4D97-AF65-F5344CB8AC3E}">
        <p14:creationId xmlns:p14="http://schemas.microsoft.com/office/powerpoint/2010/main" val="288095794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9580562-E361-4901-81A9-DC99371C70DE}" type="datetime1">
              <a:rPr lang="en-US" smtClean="0"/>
              <a:t>5/7/2015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‹Nº›</a:t>
            </a:fld>
            <a:endParaRPr lang="en-US"/>
          </a:p>
        </p:txBody>
      </p:sp>
    </p:spTree>
    <p:extLst>
      <p:ext uri="{BB962C8B-B14F-4D97-AF65-F5344CB8AC3E}">
        <p14:creationId xmlns:p14="http://schemas.microsoft.com/office/powerpoint/2010/main" val="1558965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FA3E088F-5C71-4C3B-A46F-E5E332BBC3D1}" type="datetime1">
              <a:rPr lang="en-US" smtClean="0"/>
              <a:t>5/7/2015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‹Nº›</a:t>
            </a:fld>
            <a:endParaRPr lang="en-US"/>
          </a:p>
        </p:txBody>
      </p:sp>
    </p:spTree>
    <p:extLst>
      <p:ext uri="{BB962C8B-B14F-4D97-AF65-F5344CB8AC3E}">
        <p14:creationId xmlns:p14="http://schemas.microsoft.com/office/powerpoint/2010/main" val="1829214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6F79E80-105D-4CD8-AF07-4CEB9B9063CC}" type="datetime1">
              <a:rPr lang="en-US" smtClean="0"/>
              <a:t>5/7/2015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‹Nº›</a:t>
            </a:fld>
            <a:endParaRPr lang="en-US"/>
          </a:p>
        </p:txBody>
      </p:sp>
    </p:spTree>
    <p:extLst>
      <p:ext uri="{BB962C8B-B14F-4D97-AF65-F5344CB8AC3E}">
        <p14:creationId xmlns:p14="http://schemas.microsoft.com/office/powerpoint/2010/main" val="1311040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s-ES" smtClean="0"/>
              <a:t>Haga clic para modificar el estilo de título del patrón</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059F2C64-0D63-44AF-997A-1B1FE1A96E19}" type="datetime1">
              <a:rPr lang="en-US" smtClean="0"/>
              <a:t>5/7/2015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‹Nº›</a:t>
            </a:fld>
            <a:endParaRPr lang="en-US"/>
          </a:p>
        </p:txBody>
      </p:sp>
    </p:spTree>
    <p:extLst>
      <p:ext uri="{BB962C8B-B14F-4D97-AF65-F5344CB8AC3E}">
        <p14:creationId xmlns:p14="http://schemas.microsoft.com/office/powerpoint/2010/main" val="3573546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993EA110-C81D-4C5F-84B3-B5F5E7416EB9}" type="datetime1">
              <a:rPr lang="en-US" smtClean="0"/>
              <a:t>5/7/2015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‹Nº›</a:t>
            </a:fld>
            <a:endParaRPr lang="en-US"/>
          </a:p>
        </p:txBody>
      </p:sp>
    </p:spTree>
    <p:extLst>
      <p:ext uri="{BB962C8B-B14F-4D97-AF65-F5344CB8AC3E}">
        <p14:creationId xmlns:p14="http://schemas.microsoft.com/office/powerpoint/2010/main" val="3244609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120000" y="2505075"/>
            <a:ext cx="5025216" cy="368458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s-ES" smtClean="0"/>
              <a:t>Haga clic para modificar el estilo de texto del patrón</a:t>
            </a:r>
          </a:p>
        </p:txBody>
      </p:sp>
      <p:sp>
        <p:nvSpPr>
          <p:cNvPr id="6" name="Content Placeholder 5"/>
          <p:cNvSpPr>
            <a:spLocks noGrp="1"/>
          </p:cNvSpPr>
          <p:nvPr>
            <p:ph sz="quarter" idx="4"/>
          </p:nvPr>
        </p:nvSpPr>
        <p:spPr>
          <a:xfrm>
            <a:off x="6319840" y="2505075"/>
            <a:ext cx="5035548" cy="368458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4C8EC5ED-4C80-4726-926C-338D85485045}" type="datetime1">
              <a:rPr lang="en-US" smtClean="0"/>
              <a:t>5/7/2015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‹Nº›</a:t>
            </a:fld>
            <a:endParaRPr lang="en-US"/>
          </a:p>
        </p:txBody>
      </p:sp>
    </p:spTree>
    <p:extLst>
      <p:ext uri="{BB962C8B-B14F-4D97-AF65-F5344CB8AC3E}">
        <p14:creationId xmlns:p14="http://schemas.microsoft.com/office/powerpoint/2010/main" val="916973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88647976-C764-44D0-930D-1AC5846C8450}" type="datetime1">
              <a:rPr lang="en-US" smtClean="0"/>
              <a:t>5/7/2015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‹Nº›</a:t>
            </a:fld>
            <a:endParaRPr lang="en-US"/>
          </a:p>
        </p:txBody>
      </p:sp>
    </p:spTree>
    <p:extLst>
      <p:ext uri="{BB962C8B-B14F-4D97-AF65-F5344CB8AC3E}">
        <p14:creationId xmlns:p14="http://schemas.microsoft.com/office/powerpoint/2010/main" val="3848566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FA5702-ECF8-4274-B6BF-9D5EEBC26FE5}" type="datetime1">
              <a:rPr lang="en-US" smtClean="0"/>
              <a:t>5/7/2015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‹Nº›</a:t>
            </a:fld>
            <a:endParaRPr lang="en-US"/>
          </a:p>
        </p:txBody>
      </p:sp>
    </p:spTree>
    <p:extLst>
      <p:ext uri="{BB962C8B-B14F-4D97-AF65-F5344CB8AC3E}">
        <p14:creationId xmlns:p14="http://schemas.microsoft.com/office/powerpoint/2010/main" val="1379635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40566C6A-A83C-4E27-990F-89F11F779CE0}" type="datetime1">
              <a:rPr lang="en-US" smtClean="0"/>
              <a:t>5/7/2015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‹Nº›</a:t>
            </a:fld>
            <a:endParaRPr lang="en-US"/>
          </a:p>
        </p:txBody>
      </p:sp>
      <p:sp>
        <p:nvSpPr>
          <p:cNvPr id="8" name="Rectangle 7"/>
          <p:cNvSpPr/>
          <p:nvPr userDrawn="1"/>
        </p:nvSpPr>
        <p:spPr bwMode="hidden">
          <a:xfrm>
            <a:off x="0" y="0"/>
            <a:ext cx="7315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7315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7358A417-867A-4B96-9D1C-3C87E8FD7800}" type="datetimeFigureOut">
              <a:rPr lang="es-ES" smtClean="0"/>
              <a:t>07/05/2015</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3A313E1A-2E50-4540-BF37-B47395096D69}" type="slidenum">
              <a:rPr lang="es-ES" smtClean="0"/>
              <a:t>‹Nº›</a:t>
            </a:fld>
            <a:endParaRPr lang="es-ES"/>
          </a:p>
        </p:txBody>
      </p:sp>
    </p:spTree>
    <p:extLst>
      <p:ext uri="{BB962C8B-B14F-4D97-AF65-F5344CB8AC3E}">
        <p14:creationId xmlns:p14="http://schemas.microsoft.com/office/powerpoint/2010/main" val="1880465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D14E86EA-95E3-4DA0-97E2-7D1BBAC51A0F}" type="datetime1">
              <a:rPr lang="en-US" smtClean="0"/>
              <a:t>5/7/2015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E31375A4-56A4-47D6-9801-1991572033F7}" type="slidenum">
              <a:rPr lang="en-US" smtClean="0"/>
              <a:pPr/>
              <a:t>‹Nº›</a:t>
            </a:fld>
            <a:endParaRPr lang="en-US"/>
          </a:p>
        </p:txBody>
      </p:sp>
    </p:spTree>
    <p:extLst>
      <p:ext uri="{BB962C8B-B14F-4D97-AF65-F5344CB8AC3E}">
        <p14:creationId xmlns:p14="http://schemas.microsoft.com/office/powerpoint/2010/main" val="3886939873"/>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3.png"/><Relationship Id="rId4" Type="http://schemas.openxmlformats.org/officeDocument/2006/relationships/image" Target="../media/image9.gif"/></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9.gif"/><Relationship Id="rId7"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9.gif"/><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0" y="5125793"/>
            <a:ext cx="5048518" cy="14630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itle 1"/>
          <p:cNvSpPr>
            <a:spLocks noGrp="1"/>
          </p:cNvSpPr>
          <p:nvPr>
            <p:ph type="ctrTitle"/>
          </p:nvPr>
        </p:nvSpPr>
        <p:spPr>
          <a:xfrm>
            <a:off x="1720403" y="1931831"/>
            <a:ext cx="9144000" cy="3568380"/>
          </a:xfrm>
        </p:spPr>
        <p:txBody>
          <a:bodyPr>
            <a:normAutofit/>
          </a:bodyPr>
          <a:lstStyle/>
          <a:p>
            <a:pPr algn="ctr"/>
            <a:r>
              <a:rPr lang="es-ES" spc="0" noProof="1" smtClean="0">
                <a:ln w="0"/>
                <a:solidFill>
                  <a:schemeClr val="tx1"/>
                </a:solidFill>
                <a:effectLst>
                  <a:outerShdw blurRad="38100" dist="19050" dir="2700000" algn="tl" rotWithShape="0">
                    <a:schemeClr val="dk1">
                      <a:alpha val="40000"/>
                    </a:schemeClr>
                  </a:outerShdw>
                </a:effectLst>
              </a:rPr>
              <a:t>Primer entregable</a:t>
            </a:r>
            <a:br>
              <a:rPr lang="es-ES" spc="0" noProof="1" smtClean="0">
                <a:ln w="0"/>
                <a:solidFill>
                  <a:schemeClr val="tx1"/>
                </a:solidFill>
                <a:effectLst>
                  <a:outerShdw blurRad="38100" dist="19050" dir="2700000" algn="tl" rotWithShape="0">
                    <a:schemeClr val="dk1">
                      <a:alpha val="40000"/>
                    </a:schemeClr>
                  </a:outerShdw>
                </a:effectLst>
              </a:rPr>
            </a:br>
            <a:r>
              <a:rPr lang="es-ES" b="1" spc="0" noProof="1" smtClean="0">
                <a:ln w="0"/>
                <a:solidFill>
                  <a:schemeClr val="tx1"/>
                </a:solidFill>
                <a:effectLst>
                  <a:outerShdw blurRad="38100" dist="19050" dir="2700000" algn="tl" rotWithShape="0">
                    <a:schemeClr val="dk1">
                      <a:alpha val="40000"/>
                    </a:schemeClr>
                  </a:outerShdw>
                </a:effectLst>
              </a:rPr>
              <a:t>PARSER</a:t>
            </a:r>
            <a:endParaRPr lang="es-ES" b="1" spc="0" noProof="1">
              <a:ln w="0"/>
              <a:solidFill>
                <a:schemeClr val="tx1"/>
              </a:solidFill>
              <a:effectLst>
                <a:outerShdw blurRad="38100" dist="19050" dir="2700000" algn="tl" rotWithShape="0">
                  <a:schemeClr val="dk1">
                    <a:alpha val="40000"/>
                  </a:schemeClr>
                </a:outerShdw>
              </a:effectLst>
            </a:endParaRPr>
          </a:p>
        </p:txBody>
      </p:sp>
      <p:sp>
        <p:nvSpPr>
          <p:cNvPr id="3" name="Subtítulo 2"/>
          <p:cNvSpPr>
            <a:spLocks noGrp="1"/>
          </p:cNvSpPr>
          <p:nvPr>
            <p:ph type="subTitle" idx="1"/>
          </p:nvPr>
        </p:nvSpPr>
        <p:spPr>
          <a:xfrm>
            <a:off x="1952222" y="487535"/>
            <a:ext cx="9144000" cy="754025"/>
          </a:xfrm>
        </p:spPr>
        <p:txBody>
          <a:bodyPr>
            <a:normAutofit/>
          </a:bodyPr>
          <a:lstStyle/>
          <a:p>
            <a:r>
              <a:rPr lang="es-ES" noProof="1" smtClean="0"/>
              <a:t>Grupo 3a</a:t>
            </a:r>
            <a:endParaRPr lang="es-ES" noProof="1"/>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0402" y="5270928"/>
            <a:ext cx="3567714" cy="1288650"/>
          </a:xfrm>
          <a:prstGeom prst="rect">
            <a:avLst/>
          </a:prstGeom>
        </p:spPr>
      </p:pic>
      <p:sp>
        <p:nvSpPr>
          <p:cNvPr id="5" name="CuadroTexto 4"/>
          <p:cNvSpPr txBox="1"/>
          <p:nvPr/>
        </p:nvSpPr>
        <p:spPr>
          <a:xfrm>
            <a:off x="8524016" y="6221024"/>
            <a:ext cx="3127075" cy="338554"/>
          </a:xfrm>
          <a:prstGeom prst="rect">
            <a:avLst/>
          </a:prstGeom>
          <a:noFill/>
        </p:spPr>
        <p:txBody>
          <a:bodyPr wrap="none" rtlCol="0">
            <a:spAutoFit/>
          </a:bodyPr>
          <a:lstStyle/>
          <a:p>
            <a:r>
              <a:rPr lang="es-ES" sz="1600" dirty="0" smtClean="0">
                <a:ln w="0"/>
                <a:effectLst>
                  <a:outerShdw blurRad="38100" dist="19050" dir="2700000" algn="tl" rotWithShape="0">
                    <a:schemeClr val="dk1">
                      <a:alpha val="40000"/>
                    </a:schemeClr>
                  </a:outerShdw>
                </a:effectLst>
              </a:rPr>
              <a:t>ARQUITECTURA DEL SOFTWARE </a:t>
            </a:r>
          </a:p>
        </p:txBody>
      </p:sp>
    </p:spTree>
    <p:extLst>
      <p:ext uri="{BB962C8B-B14F-4D97-AF65-F5344CB8AC3E}">
        <p14:creationId xmlns:p14="http://schemas.microsoft.com/office/powerpoint/2010/main" val="1051878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b="1" noProof="1" smtClean="0">
                <a:ln w="0"/>
                <a:solidFill>
                  <a:schemeClr val="tx1"/>
                </a:solidFill>
                <a:effectLst>
                  <a:outerShdw blurRad="38100" dist="19050" dir="2700000" algn="tl" rotWithShape="0">
                    <a:schemeClr val="dk1">
                      <a:alpha val="40000"/>
                    </a:schemeClr>
                  </a:outerShdw>
                </a:effectLst>
              </a:rPr>
              <a:t>Descripción</a:t>
            </a:r>
            <a:endParaRPr lang="es-ES" sz="6600" b="1"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1584638" y="2088945"/>
            <a:ext cx="9022724" cy="4351338"/>
          </a:xfrm>
        </p:spPr>
        <p:txBody>
          <a:bodyPr>
            <a:normAutofit/>
          </a:bodyPr>
          <a:lstStyle/>
          <a:p>
            <a:r>
              <a:rPr lang="es-ES" noProof="1" smtClean="0">
                <a:solidFill>
                  <a:schemeClr val="tx1"/>
                </a:solidFill>
              </a:rPr>
              <a:t>Aplicación de </a:t>
            </a:r>
            <a:r>
              <a:rPr lang="es-ES" b="1" noProof="1" smtClean="0">
                <a:solidFill>
                  <a:schemeClr val="tx1"/>
                </a:solidFill>
              </a:rPr>
              <a:t>escritorio</a:t>
            </a:r>
          </a:p>
          <a:p>
            <a:pPr marL="0" indent="0">
              <a:buNone/>
            </a:pPr>
            <a:endParaRPr lang="es-ES" noProof="1" smtClean="0">
              <a:solidFill>
                <a:schemeClr val="tx1"/>
              </a:solidFill>
            </a:endParaRPr>
          </a:p>
          <a:p>
            <a:r>
              <a:rPr lang="es-ES" noProof="1" smtClean="0">
                <a:solidFill>
                  <a:schemeClr val="tx1"/>
                </a:solidFill>
              </a:rPr>
              <a:t>Usuarios </a:t>
            </a:r>
            <a:r>
              <a:rPr lang="es-ES" b="1" noProof="1" smtClean="0">
                <a:solidFill>
                  <a:schemeClr val="tx1"/>
                </a:solidFill>
              </a:rPr>
              <a:t>registrados</a:t>
            </a:r>
          </a:p>
          <a:p>
            <a:pPr marL="0" indent="0">
              <a:buNone/>
            </a:pPr>
            <a:endParaRPr lang="es-ES" noProof="1" smtClean="0">
              <a:solidFill>
                <a:schemeClr val="tx1"/>
              </a:solidFill>
            </a:endParaRPr>
          </a:p>
          <a:p>
            <a:r>
              <a:rPr lang="es-ES" noProof="1" smtClean="0">
                <a:solidFill>
                  <a:schemeClr val="tx1"/>
                </a:solidFill>
              </a:rPr>
              <a:t>Funcionalidad </a:t>
            </a:r>
            <a:r>
              <a:rPr lang="es-ES" b="1" noProof="1" smtClean="0">
                <a:solidFill>
                  <a:schemeClr val="tx1"/>
                </a:solidFill>
              </a:rPr>
              <a:t>usuario</a:t>
            </a:r>
            <a:r>
              <a:rPr lang="es-ES" noProof="1" smtClean="0">
                <a:solidFill>
                  <a:schemeClr val="tx1"/>
                </a:solidFill>
              </a:rPr>
              <a:t>:</a:t>
            </a:r>
          </a:p>
          <a:p>
            <a:pPr marL="0" indent="0">
              <a:buNone/>
            </a:pPr>
            <a:endParaRPr lang="es-ES" noProof="1" smtClean="0">
              <a:solidFill>
                <a:schemeClr val="tx1"/>
              </a:solidFill>
            </a:endParaRPr>
          </a:p>
          <a:p>
            <a:r>
              <a:rPr lang="es-ES" noProof="1" smtClean="0">
                <a:solidFill>
                  <a:schemeClr val="tx1"/>
                </a:solidFill>
              </a:rPr>
              <a:t>Funcionalidad </a:t>
            </a:r>
            <a:r>
              <a:rPr lang="es-ES" b="1" noProof="1" smtClean="0">
                <a:solidFill>
                  <a:schemeClr val="tx1"/>
                </a:solidFill>
              </a:rPr>
              <a:t>administrador</a:t>
            </a:r>
            <a:r>
              <a:rPr lang="es-ES" noProof="1" smtClean="0">
                <a:solidFill>
                  <a:schemeClr val="tx1"/>
                </a:solidFill>
              </a:rPr>
              <a:t>: </a:t>
            </a:r>
          </a:p>
          <a:p>
            <a:endParaRPr lang="es-ES" noProof="1">
              <a:solidFill>
                <a:schemeClr val="tx1"/>
              </a:solidFill>
            </a:endParaRPr>
          </a:p>
        </p:txBody>
      </p:sp>
      <p:cxnSp>
        <p:nvCxnSpPr>
          <p:cNvPr id="7" name="Conector recto de flecha 6"/>
          <p:cNvCxnSpPr/>
          <p:nvPr/>
        </p:nvCxnSpPr>
        <p:spPr>
          <a:xfrm>
            <a:off x="5545568" y="4306857"/>
            <a:ext cx="656449" cy="5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p:nvPr/>
        </p:nvCxnSpPr>
        <p:spPr>
          <a:xfrm flipV="1">
            <a:off x="6253281" y="4690263"/>
            <a:ext cx="2175102" cy="7043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Cerrar llave 14"/>
          <p:cNvSpPr/>
          <p:nvPr/>
        </p:nvSpPr>
        <p:spPr>
          <a:xfrm>
            <a:off x="5811078" y="2088945"/>
            <a:ext cx="278296" cy="135129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pic>
        <p:nvPicPr>
          <p:cNvPr id="3074" name="Picture 2" descr="http://www.powerbit.de/wp-content/themes/powerbit/images/slider/laptop-pc-servic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14923" y="2082964"/>
            <a:ext cx="1713460" cy="130687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upload.wikimedia.org/wikipedia/commons/1/1a/Trivial_Pursuit_ico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19554" y="3741552"/>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http://www.pymeprofesionalaldia.com/wp-content/uploads/sites/23/2015/02/pyme10.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10489" y="3389841"/>
            <a:ext cx="3104915" cy="1417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394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500062"/>
            <a:ext cx="10515600" cy="1325563"/>
          </a:xfrm>
        </p:spPr>
        <p:txBody>
          <a:bodyPr>
            <a:normAutofit/>
          </a:bodyPr>
          <a:lstStyle/>
          <a:p>
            <a:pPr algn="ctr"/>
            <a:r>
              <a:rPr lang="es-ES" sz="7200" b="1" noProof="1" smtClean="0">
                <a:ln w="0"/>
                <a:solidFill>
                  <a:schemeClr val="tx1"/>
                </a:solidFill>
                <a:effectLst>
                  <a:outerShdw blurRad="38100" dist="19050" dir="2700000" algn="tl" rotWithShape="0">
                    <a:schemeClr val="dk1">
                      <a:alpha val="40000"/>
                    </a:schemeClr>
                  </a:outerShdw>
                </a:effectLst>
              </a:rPr>
              <a:t>Objetivos</a:t>
            </a:r>
            <a:endParaRPr lang="es-ES" b="1"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4250027" y="2250626"/>
            <a:ext cx="7650051" cy="4351338"/>
          </a:xfrm>
        </p:spPr>
        <p:txBody>
          <a:bodyPr>
            <a:normAutofit/>
          </a:bodyPr>
          <a:lstStyle/>
          <a:p>
            <a:r>
              <a:rPr lang="es-ES" sz="3200" b="1" noProof="1" smtClean="0">
                <a:solidFill>
                  <a:schemeClr val="tx1"/>
                </a:solidFill>
              </a:rPr>
              <a:t>Arquitectura </a:t>
            </a:r>
            <a:r>
              <a:rPr lang="es-ES" sz="3200" noProof="1" smtClean="0">
                <a:solidFill>
                  <a:schemeClr val="tx1"/>
                </a:solidFill>
              </a:rPr>
              <a:t>claramente definida.</a:t>
            </a:r>
          </a:p>
          <a:p>
            <a:r>
              <a:rPr lang="es-ES" sz="3200" noProof="1" smtClean="0">
                <a:solidFill>
                  <a:schemeClr val="tx1"/>
                </a:solidFill>
              </a:rPr>
              <a:t>Utilización de </a:t>
            </a:r>
            <a:r>
              <a:rPr lang="es-ES" sz="3200" b="1" noProof="1" smtClean="0">
                <a:solidFill>
                  <a:schemeClr val="tx1"/>
                </a:solidFill>
              </a:rPr>
              <a:t>ADD</a:t>
            </a:r>
            <a:r>
              <a:rPr lang="es-ES" sz="3200" noProof="1" smtClean="0">
                <a:solidFill>
                  <a:schemeClr val="tx1"/>
                </a:solidFill>
              </a:rPr>
              <a:t> y </a:t>
            </a:r>
            <a:r>
              <a:rPr lang="es-ES" sz="3200" b="1" noProof="1" smtClean="0">
                <a:solidFill>
                  <a:schemeClr val="tx1"/>
                </a:solidFill>
              </a:rPr>
              <a:t>escenarios de calidad</a:t>
            </a:r>
            <a:r>
              <a:rPr lang="es-ES" sz="3200" noProof="1" smtClean="0">
                <a:solidFill>
                  <a:schemeClr val="tx1"/>
                </a:solidFill>
              </a:rPr>
              <a:t>.</a:t>
            </a:r>
          </a:p>
          <a:p>
            <a:r>
              <a:rPr lang="es-ES" sz="3200" b="1" noProof="1" smtClean="0">
                <a:solidFill>
                  <a:schemeClr val="tx1"/>
                </a:solidFill>
              </a:rPr>
              <a:t>Modularidad</a:t>
            </a:r>
            <a:r>
              <a:rPr lang="es-ES" sz="3200" noProof="1" smtClean="0">
                <a:solidFill>
                  <a:schemeClr val="tx1"/>
                </a:solidFill>
              </a:rPr>
              <a:t> de la lógica de negocio.</a:t>
            </a:r>
          </a:p>
          <a:p>
            <a:r>
              <a:rPr lang="es-ES" sz="3200" b="1" noProof="1" smtClean="0">
                <a:solidFill>
                  <a:schemeClr val="tx1"/>
                </a:solidFill>
              </a:rPr>
              <a:t>Interfaz</a:t>
            </a:r>
            <a:r>
              <a:rPr lang="es-ES" sz="3200" noProof="1" smtClean="0">
                <a:solidFill>
                  <a:schemeClr val="tx1"/>
                </a:solidFill>
              </a:rPr>
              <a:t> independiente e intuitiva.</a:t>
            </a:r>
          </a:p>
          <a:p>
            <a:r>
              <a:rPr lang="es-ES" sz="3200" noProof="1" smtClean="0">
                <a:solidFill>
                  <a:schemeClr val="tx1"/>
                </a:solidFill>
              </a:rPr>
              <a:t>Demás </a:t>
            </a:r>
            <a:r>
              <a:rPr lang="es-ES" sz="3200" b="1" noProof="1" smtClean="0">
                <a:solidFill>
                  <a:schemeClr val="tx1"/>
                </a:solidFill>
              </a:rPr>
              <a:t>atributos de calidad</a:t>
            </a:r>
            <a:r>
              <a:rPr lang="es-ES" sz="3200" noProof="1" smtClean="0">
                <a:solidFill>
                  <a:schemeClr val="tx1"/>
                </a:solidFill>
              </a:rPr>
              <a:t>.</a:t>
            </a:r>
          </a:p>
          <a:p>
            <a:endParaRPr lang="es-ES" noProof="1">
              <a:solidFill>
                <a:schemeClr val="tx1"/>
              </a:solidFill>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5201" y="2575792"/>
            <a:ext cx="2249428" cy="2258572"/>
          </a:xfrm>
          <a:prstGeom prst="rect">
            <a:avLst/>
          </a:prstGeom>
        </p:spPr>
      </p:pic>
    </p:spTree>
    <p:extLst>
      <p:ext uri="{BB962C8B-B14F-4D97-AF65-F5344CB8AC3E}">
        <p14:creationId xmlns:p14="http://schemas.microsoft.com/office/powerpoint/2010/main" val="895766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b="1" noProof="1" smtClean="0">
                <a:ln w="0"/>
                <a:solidFill>
                  <a:schemeClr val="tx1"/>
                </a:solidFill>
                <a:effectLst>
                  <a:outerShdw blurRad="38100" dist="19050" dir="2700000" algn="tl" rotWithShape="0">
                    <a:schemeClr val="dk1">
                      <a:alpha val="40000"/>
                    </a:schemeClr>
                  </a:outerShdw>
                </a:effectLst>
              </a:rPr>
              <a:t>Arquitectura</a:t>
            </a:r>
            <a:endParaRPr lang="es-ES" sz="6600" b="1"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979100" y="1812746"/>
            <a:ext cx="10233800" cy="4351338"/>
          </a:xfrm>
        </p:spPr>
        <p:txBody>
          <a:bodyPr>
            <a:normAutofit/>
          </a:bodyPr>
          <a:lstStyle/>
          <a:p>
            <a:r>
              <a:rPr lang="es-ES" noProof="1" smtClean="0">
                <a:solidFill>
                  <a:schemeClr val="tx1"/>
                </a:solidFill>
              </a:rPr>
              <a:t>Modelo-vista-controlador </a:t>
            </a:r>
            <a:r>
              <a:rPr lang="es-ES" b="1" noProof="1" smtClean="0">
                <a:solidFill>
                  <a:schemeClr val="tx1"/>
                </a:solidFill>
              </a:rPr>
              <a:t>(MVC)</a:t>
            </a:r>
          </a:p>
          <a:p>
            <a:pPr marL="0" indent="0">
              <a:buNone/>
            </a:pPr>
            <a:endParaRPr lang="es-ES" b="1" noProof="1">
              <a:solidFill>
                <a:schemeClr val="tx1"/>
              </a:solidFill>
            </a:endParaRPr>
          </a:p>
        </p:txBody>
      </p:sp>
      <p:pic>
        <p:nvPicPr>
          <p:cNvPr id="9" name="Imagen 8"/>
          <p:cNvPicPr/>
          <p:nvPr/>
        </p:nvPicPr>
        <p:blipFill rotWithShape="1">
          <a:blip r:embed="rId3"/>
          <a:srcRect t="8338"/>
          <a:stretch/>
        </p:blipFill>
        <p:spPr bwMode="auto">
          <a:xfrm>
            <a:off x="3596428" y="2559492"/>
            <a:ext cx="5586208" cy="372665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7508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199" y="262094"/>
            <a:ext cx="10515600" cy="1325563"/>
          </a:xfrm>
        </p:spPr>
        <p:txBody>
          <a:bodyPr>
            <a:normAutofit/>
          </a:bodyPr>
          <a:lstStyle/>
          <a:p>
            <a:pPr algn="ctr"/>
            <a:r>
              <a:rPr lang="es-ES" sz="6600" b="1" noProof="1" smtClean="0">
                <a:ln w="0"/>
                <a:solidFill>
                  <a:schemeClr val="tx1"/>
                </a:solidFill>
                <a:effectLst>
                  <a:outerShdw blurRad="38100" dist="19050" dir="2700000" algn="tl" rotWithShape="0">
                    <a:schemeClr val="dk1">
                      <a:alpha val="40000"/>
                    </a:schemeClr>
                  </a:outerShdw>
                </a:effectLst>
              </a:rPr>
              <a:t>Arquitectura</a:t>
            </a:r>
            <a:endParaRPr lang="es-ES" sz="6600" b="1" noProof="1">
              <a:ln w="0"/>
              <a:solidFill>
                <a:schemeClr val="tx1"/>
              </a:solidFill>
              <a:effectLst>
                <a:outerShdw blurRad="38100" dist="19050" dir="2700000" algn="tl" rotWithShape="0">
                  <a:schemeClr val="dk1">
                    <a:alpha val="40000"/>
                  </a:schemeClr>
                </a:outerShdw>
              </a:effectLst>
            </a:endParaRPr>
          </a:p>
        </p:txBody>
      </p:sp>
      <p:pic>
        <p:nvPicPr>
          <p:cNvPr id="5" name="Image15.png" descr="Image15.png"/>
          <p:cNvPicPr>
            <a:picLocks noGrp="1"/>
          </p:cNvPicPr>
          <p:nvPr>
            <p:ph idx="1"/>
          </p:nvPr>
        </p:nvPicPr>
        <p:blipFill>
          <a:blip r:embed="rId3"/>
          <a:stretch>
            <a:fillRect/>
          </a:stretch>
        </p:blipFill>
        <p:spPr>
          <a:xfrm>
            <a:off x="3159693" y="1690688"/>
            <a:ext cx="5872613" cy="4820007"/>
          </a:xfrm>
          <a:prstGeom prst="rect">
            <a:avLst/>
          </a:prstGeom>
        </p:spPr>
      </p:pic>
    </p:spTree>
    <p:extLst>
      <p:ext uri="{BB962C8B-B14F-4D97-AF65-F5344CB8AC3E}">
        <p14:creationId xmlns:p14="http://schemas.microsoft.com/office/powerpoint/2010/main" val="163407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blog.iteedee.com/wp-content/uploads/2014/01/gradle-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0271" y="1565508"/>
            <a:ext cx="2449357" cy="1732983"/>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title"/>
          </p:nvPr>
        </p:nvSpPr>
        <p:spPr/>
        <p:txBody>
          <a:bodyPr>
            <a:normAutofit/>
          </a:bodyPr>
          <a:lstStyle/>
          <a:p>
            <a:pPr algn="ctr"/>
            <a:r>
              <a:rPr lang="es-ES" sz="6600" noProof="1" smtClean="0">
                <a:ln w="0"/>
                <a:solidFill>
                  <a:schemeClr val="tx1"/>
                </a:solidFill>
                <a:effectLst>
                  <a:outerShdw blurRad="38100" dist="19050" dir="2700000" algn="tl" rotWithShape="0">
                    <a:schemeClr val="dk1">
                      <a:alpha val="40000"/>
                    </a:schemeClr>
                  </a:outerShdw>
                </a:effectLst>
              </a:rPr>
              <a:t>Tecnologías</a:t>
            </a:r>
            <a:r>
              <a:rPr lang="es-ES" noProof="1" smtClean="0">
                <a:ln w="0"/>
                <a:solidFill>
                  <a:schemeClr val="tx1"/>
                </a:solidFill>
                <a:effectLst>
                  <a:outerShdw blurRad="38100" dist="19050" dir="2700000" algn="tl" rotWithShape="0">
                    <a:schemeClr val="dk1">
                      <a:alpha val="40000"/>
                    </a:schemeClr>
                  </a:outerShdw>
                </a:effectLst>
              </a:rPr>
              <a:t> </a:t>
            </a:r>
            <a:r>
              <a:rPr lang="es-ES" sz="6000" noProof="1" smtClean="0">
                <a:ln w="0"/>
                <a:solidFill>
                  <a:schemeClr val="tx1"/>
                </a:solidFill>
                <a:effectLst>
                  <a:outerShdw blurRad="38100" dist="19050" dir="2700000" algn="tl" rotWithShape="0">
                    <a:schemeClr val="dk1">
                      <a:alpha val="40000"/>
                    </a:schemeClr>
                  </a:outerShdw>
                </a:effectLst>
              </a:rPr>
              <a:t>utilizadas</a:t>
            </a:r>
            <a:endParaRPr lang="es-ES"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5739870" y="2134718"/>
            <a:ext cx="5812479" cy="4351338"/>
          </a:xfrm>
        </p:spPr>
        <p:txBody>
          <a:bodyPr>
            <a:normAutofit lnSpcReduction="10000"/>
          </a:bodyPr>
          <a:lstStyle/>
          <a:p>
            <a:r>
              <a:rPr lang="es-ES" b="1" noProof="1" smtClean="0">
                <a:solidFill>
                  <a:schemeClr val="tx1"/>
                </a:solidFill>
              </a:rPr>
              <a:t>Integración </a:t>
            </a:r>
            <a:r>
              <a:rPr lang="es-ES" noProof="1" smtClean="0">
                <a:solidFill>
                  <a:schemeClr val="tx1"/>
                </a:solidFill>
              </a:rPr>
              <a:t>continua y construccion</a:t>
            </a:r>
          </a:p>
          <a:p>
            <a:endParaRPr lang="es-ES" noProof="1" smtClean="0">
              <a:solidFill>
                <a:schemeClr val="tx1"/>
              </a:solidFill>
            </a:endParaRPr>
          </a:p>
          <a:p>
            <a:r>
              <a:rPr lang="es-ES" noProof="1" smtClean="0">
                <a:solidFill>
                  <a:schemeClr val="tx1"/>
                </a:solidFill>
              </a:rPr>
              <a:t>Control de </a:t>
            </a:r>
            <a:r>
              <a:rPr lang="es-ES" b="1" noProof="1" smtClean="0">
                <a:solidFill>
                  <a:schemeClr val="tx1"/>
                </a:solidFill>
              </a:rPr>
              <a:t>versiones</a:t>
            </a:r>
            <a:r>
              <a:rPr lang="es-ES" noProof="1" smtClean="0">
                <a:solidFill>
                  <a:schemeClr val="tx1"/>
                </a:solidFill>
              </a:rPr>
              <a:t> y desarrollo</a:t>
            </a:r>
          </a:p>
          <a:p>
            <a:endParaRPr lang="es-ES" noProof="1" smtClean="0">
              <a:solidFill>
                <a:schemeClr val="tx1"/>
              </a:solidFill>
            </a:endParaRPr>
          </a:p>
          <a:p>
            <a:r>
              <a:rPr lang="es-ES" b="1" noProof="1" smtClean="0">
                <a:solidFill>
                  <a:schemeClr val="tx1"/>
                </a:solidFill>
              </a:rPr>
              <a:t>Interfaz.</a:t>
            </a:r>
          </a:p>
          <a:p>
            <a:endParaRPr lang="es-ES" noProof="1" smtClean="0">
              <a:solidFill>
                <a:schemeClr val="tx1"/>
              </a:solidFill>
            </a:endParaRPr>
          </a:p>
          <a:p>
            <a:r>
              <a:rPr lang="es-ES" noProof="1" smtClean="0">
                <a:solidFill>
                  <a:schemeClr val="tx1"/>
                </a:solidFill>
              </a:rPr>
              <a:t>Testeo</a:t>
            </a:r>
          </a:p>
          <a:p>
            <a:pPr marL="0" indent="0">
              <a:buNone/>
            </a:pPr>
            <a:endParaRPr lang="es-ES" noProof="1" smtClean="0">
              <a:solidFill>
                <a:schemeClr val="tx1"/>
              </a:solidFill>
            </a:endParaRPr>
          </a:p>
          <a:p>
            <a:r>
              <a:rPr lang="es-ES" b="1" noProof="1" smtClean="0">
                <a:solidFill>
                  <a:schemeClr val="tx1"/>
                </a:solidFill>
              </a:rPr>
              <a:t>Persistencia</a:t>
            </a:r>
            <a:endParaRPr lang="es-ES" b="1" noProof="1">
              <a:solidFill>
                <a:schemeClr val="tx1"/>
              </a:solidFill>
            </a:endParaRPr>
          </a:p>
        </p:txBody>
      </p:sp>
      <p:pic>
        <p:nvPicPr>
          <p:cNvPr id="1028" name="Picture 4" descr="https://cdn.tutsplus.com/net/uploads/2013/08/github-collab-retina-preview.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8211" y="3022996"/>
            <a:ext cx="1686104" cy="1686104"/>
          </a:xfrm>
          <a:prstGeom prst="rect">
            <a:avLst/>
          </a:prstGeom>
          <a:noFill/>
          <a:extLst>
            <a:ext uri="{909E8E84-426E-40DD-AFC4-6F175D3DCCD1}">
              <a14:hiddenFill xmlns:a14="http://schemas.microsoft.com/office/drawing/2010/main">
                <a:solidFill>
                  <a:srgbClr val="FFFFFF"/>
                </a:solidFill>
              </a14:hiddenFill>
            </a:ext>
          </a:extLst>
        </p:spPr>
      </p:pic>
      <p:pic>
        <p:nvPicPr>
          <p:cNvPr id="17" name="Imagen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72837" y="5011316"/>
            <a:ext cx="1788542" cy="1238221"/>
          </a:xfrm>
          <a:prstGeom prst="rect">
            <a:avLst/>
          </a:prstGeom>
        </p:spPr>
      </p:pic>
      <p:sp>
        <p:nvSpPr>
          <p:cNvPr id="5" name="AutoShape 4" descr="https://travis-ci.com/img/travis-mascot-200px.pn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5126" name="Picture 6" descr="https://travis-ci.com/img/travis-mascot-200px.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90587" y="1952741"/>
            <a:ext cx="1503011" cy="1488056"/>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http://libgdx.badlogicgames.com/img/logo.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13342" y="4022624"/>
            <a:ext cx="2857500" cy="476250"/>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http://laszlo.gazsi.net/content/images/2014/Aug/687474703a2f2f63756b65732e696e666f2f696d616765732f637563756d6265725f6c6f676f2e706e67.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21007116">
            <a:off x="272960" y="4930527"/>
            <a:ext cx="2650323" cy="8066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922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noProof="1" smtClean="0">
                <a:ln w="0"/>
                <a:solidFill>
                  <a:schemeClr val="tx1"/>
                </a:solidFill>
                <a:effectLst>
                  <a:outerShdw blurRad="38100" dist="19050" dir="2700000" algn="tl" rotWithShape="0">
                    <a:schemeClr val="dk1">
                      <a:alpha val="40000"/>
                    </a:schemeClr>
                  </a:outerShdw>
                </a:effectLst>
              </a:rPr>
              <a:t>Atributos de calidad</a:t>
            </a:r>
            <a:endParaRPr lang="es-ES" sz="6600"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4932609" y="2506662"/>
            <a:ext cx="6897709" cy="3494893"/>
          </a:xfrm>
        </p:spPr>
        <p:txBody>
          <a:bodyPr>
            <a:normAutofit/>
          </a:bodyPr>
          <a:lstStyle/>
          <a:p>
            <a:r>
              <a:rPr lang="es-ES" sz="3600" noProof="1" smtClean="0">
                <a:solidFill>
                  <a:schemeClr val="tx1"/>
                </a:solidFill>
              </a:rPr>
              <a:t>De la extracción según </a:t>
            </a:r>
            <a:r>
              <a:rPr lang="es-ES" sz="3600" b="1" noProof="1" smtClean="0">
                <a:solidFill>
                  <a:schemeClr val="tx1"/>
                </a:solidFill>
              </a:rPr>
              <a:t>ADD</a:t>
            </a:r>
            <a:r>
              <a:rPr lang="es-ES" sz="3600" noProof="1" smtClean="0">
                <a:solidFill>
                  <a:schemeClr val="tx1"/>
                </a:solidFill>
              </a:rPr>
              <a:t> :</a:t>
            </a:r>
          </a:p>
          <a:p>
            <a:pPr lvl="1"/>
            <a:r>
              <a:rPr lang="es-ES" sz="3200" noProof="1" smtClean="0">
                <a:solidFill>
                  <a:schemeClr val="tx1"/>
                </a:solidFill>
              </a:rPr>
              <a:t>Seguridad</a:t>
            </a:r>
          </a:p>
          <a:p>
            <a:pPr lvl="1"/>
            <a:r>
              <a:rPr lang="es-ES" sz="3200" noProof="1" smtClean="0">
                <a:solidFill>
                  <a:schemeClr val="tx1"/>
                </a:solidFill>
              </a:rPr>
              <a:t>Modificabilidad</a:t>
            </a:r>
          </a:p>
          <a:p>
            <a:pPr lvl="1"/>
            <a:r>
              <a:rPr lang="es-ES" sz="3200" noProof="1" smtClean="0">
                <a:solidFill>
                  <a:schemeClr val="tx1"/>
                </a:solidFill>
              </a:rPr>
              <a:t>Adaptabilidad</a:t>
            </a:r>
          </a:p>
          <a:p>
            <a:pPr lvl="1"/>
            <a:r>
              <a:rPr lang="es-ES" sz="3200" noProof="1" smtClean="0">
                <a:solidFill>
                  <a:schemeClr val="tx1"/>
                </a:solidFill>
              </a:rPr>
              <a:t>Confidencialidad</a:t>
            </a:r>
          </a:p>
        </p:txBody>
      </p:sp>
      <p:pic>
        <p:nvPicPr>
          <p:cNvPr id="2050" name="Picture 2" descr="http://es.fordesigner.com/imguploads/Image/cjbc/zcool/png20080526/121181176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7254" y="2382849"/>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328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71978" y="1137858"/>
            <a:ext cx="9911366" cy="3975055"/>
          </a:xfrm>
        </p:spPr>
        <p:txBody>
          <a:bodyPr>
            <a:normAutofit/>
          </a:bodyPr>
          <a:lstStyle/>
          <a:p>
            <a:pPr algn="ctr"/>
            <a:r>
              <a:rPr lang="es-ES" sz="7200" dirty="0" smtClean="0">
                <a:solidFill>
                  <a:schemeClr val="tx1"/>
                </a:solidFill>
              </a:rPr>
              <a:t>FUNCIONALIDAD</a:t>
            </a:r>
            <a:br>
              <a:rPr lang="es-ES" sz="7200" dirty="0" smtClean="0">
                <a:solidFill>
                  <a:schemeClr val="tx1"/>
                </a:solidFill>
              </a:rPr>
            </a:br>
            <a:r>
              <a:rPr lang="es-ES" sz="7200" i="1" dirty="0" smtClean="0">
                <a:solidFill>
                  <a:schemeClr val="tx1"/>
                </a:solidFill>
              </a:rPr>
              <a:t>(demostración)</a:t>
            </a:r>
            <a:endParaRPr lang="es-ES" sz="7200" i="1" dirty="0">
              <a:solidFill>
                <a:schemeClr val="tx1"/>
              </a:solidFill>
            </a:endParaRPr>
          </a:p>
        </p:txBody>
      </p:sp>
    </p:spTree>
    <p:extLst>
      <p:ext uri="{BB962C8B-B14F-4D97-AF65-F5344CB8AC3E}">
        <p14:creationId xmlns:p14="http://schemas.microsoft.com/office/powerpoint/2010/main" val="1187493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Video</a:t>
            </a:r>
            <a:endParaRPr lang="es-ES" dirty="0"/>
          </a:p>
        </p:txBody>
      </p:sp>
      <p:sp>
        <p:nvSpPr>
          <p:cNvPr id="3" name="Marcador de contenido 2"/>
          <p:cNvSpPr>
            <a:spLocks noGrp="1"/>
          </p:cNvSpPr>
          <p:nvPr>
            <p:ph idx="1"/>
          </p:nvPr>
        </p:nvSpPr>
        <p:spPr/>
        <p:txBody>
          <a:bodyPr/>
          <a:lstStyle/>
          <a:p>
            <a:r>
              <a:rPr lang="es-ES" dirty="0" smtClean="0"/>
              <a:t>Aquí va el vídeo</a:t>
            </a:r>
            <a:endParaRPr lang="es-ES" dirty="0"/>
          </a:p>
        </p:txBody>
      </p:sp>
      <p:pic>
        <p:nvPicPr>
          <p:cNvPr id="4" name="3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1837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accent6">
                <a:lumMod val="75000"/>
              </a:schemeClr>
            </a:gs>
            <a:gs pos="50000">
              <a:schemeClr val="bg1">
                <a:tint val="98000"/>
                <a:satMod val="130000"/>
                <a:shade val="90000"/>
                <a:lumMod val="103000"/>
              </a:schemeClr>
            </a:gs>
            <a:gs pos="100000">
              <a:schemeClr val="accent5">
                <a:lumMod val="60000"/>
                <a:lumOff val="40000"/>
              </a:schemeClr>
            </a:gs>
          </a:gsLst>
          <a:lin ang="5400000" scaled="0"/>
        </a:gradFill>
        <a:effectLst/>
      </p:bgPr>
    </p:bg>
    <p:spTree>
      <p:nvGrpSpPr>
        <p:cNvPr id="1" name=""/>
        <p:cNvGrpSpPr/>
        <p:nvPr/>
      </p:nvGrpSpPr>
      <p:grpSpPr>
        <a:xfrm>
          <a:off x="0" y="0"/>
          <a:ext cx="0" cy="0"/>
          <a:chOff x="0" y="0"/>
          <a:chExt cx="0" cy="0"/>
        </a:xfrm>
      </p:grpSpPr>
      <p:sp>
        <p:nvSpPr>
          <p:cNvPr id="6" name="Rectángulo 5"/>
          <p:cNvSpPr/>
          <p:nvPr/>
        </p:nvSpPr>
        <p:spPr>
          <a:xfrm>
            <a:off x="0" y="5125793"/>
            <a:ext cx="5048518" cy="14630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itle 1"/>
          <p:cNvSpPr>
            <a:spLocks noGrp="1"/>
          </p:cNvSpPr>
          <p:nvPr>
            <p:ph type="ctrTitle"/>
          </p:nvPr>
        </p:nvSpPr>
        <p:spPr>
          <a:xfrm>
            <a:off x="1720403" y="1722783"/>
            <a:ext cx="9144000" cy="3777428"/>
          </a:xfrm>
        </p:spPr>
        <p:txBody>
          <a:bodyPr>
            <a:normAutofit/>
          </a:bodyPr>
          <a:lstStyle/>
          <a:p>
            <a:pPr algn="ctr"/>
            <a:r>
              <a:rPr lang="es-ES" spc="0" noProof="1" smtClean="0">
                <a:ln w="0"/>
                <a:solidFill>
                  <a:schemeClr val="tx1"/>
                </a:solidFill>
                <a:effectLst>
                  <a:outerShdw blurRad="38100" dist="19050" dir="2700000" algn="tl" rotWithShape="0">
                    <a:schemeClr val="dk1">
                      <a:alpha val="40000"/>
                    </a:schemeClr>
                  </a:outerShdw>
                </a:effectLst>
              </a:rPr>
              <a:t>Tercer entregable</a:t>
            </a:r>
            <a:br>
              <a:rPr lang="es-ES" spc="0" noProof="1" smtClean="0">
                <a:ln w="0"/>
                <a:solidFill>
                  <a:schemeClr val="tx1"/>
                </a:solidFill>
                <a:effectLst>
                  <a:outerShdw blurRad="38100" dist="19050" dir="2700000" algn="tl" rotWithShape="0">
                    <a:schemeClr val="dk1">
                      <a:alpha val="40000"/>
                    </a:schemeClr>
                  </a:outerShdw>
                </a:effectLst>
              </a:rPr>
            </a:br>
            <a:r>
              <a:rPr lang="es-ES" b="1" spc="0" noProof="1" smtClean="0">
                <a:ln w="0"/>
                <a:solidFill>
                  <a:schemeClr val="tx1"/>
                </a:solidFill>
                <a:effectLst>
                  <a:outerShdw blurRad="38100" dist="19050" dir="2700000" algn="tl" rotWithShape="0">
                    <a:schemeClr val="dk1">
                      <a:alpha val="40000"/>
                    </a:schemeClr>
                  </a:outerShdw>
                </a:effectLst>
              </a:rPr>
              <a:t>TRIVIAL </a:t>
            </a:r>
            <a:r>
              <a:rPr lang="es-ES" sz="3600" b="1" spc="0" noProof="1" smtClean="0">
                <a:ln w="0"/>
                <a:solidFill>
                  <a:schemeClr val="tx1"/>
                </a:solidFill>
                <a:effectLst>
                  <a:outerShdw blurRad="38100" dist="19050" dir="2700000" algn="tl" rotWithShape="0">
                    <a:schemeClr val="dk1">
                      <a:alpha val="40000"/>
                    </a:schemeClr>
                  </a:outerShdw>
                </a:effectLst>
              </a:rPr>
              <a:t>(versión web)</a:t>
            </a:r>
            <a:endParaRPr lang="es-ES" sz="3600" b="1" spc="0" noProof="1">
              <a:ln w="0"/>
              <a:solidFill>
                <a:schemeClr val="tx1"/>
              </a:solidFill>
              <a:effectLst>
                <a:outerShdw blurRad="38100" dist="19050" dir="2700000" algn="tl" rotWithShape="0">
                  <a:schemeClr val="dk1">
                    <a:alpha val="40000"/>
                  </a:schemeClr>
                </a:outerShdw>
              </a:effectLst>
            </a:endParaRPr>
          </a:p>
        </p:txBody>
      </p:sp>
      <p:sp>
        <p:nvSpPr>
          <p:cNvPr id="3" name="Subtítulo 2"/>
          <p:cNvSpPr>
            <a:spLocks noGrp="1"/>
          </p:cNvSpPr>
          <p:nvPr>
            <p:ph type="subTitle" idx="1"/>
          </p:nvPr>
        </p:nvSpPr>
        <p:spPr>
          <a:xfrm>
            <a:off x="1952222" y="487535"/>
            <a:ext cx="9144000" cy="754025"/>
          </a:xfrm>
        </p:spPr>
        <p:txBody>
          <a:bodyPr>
            <a:normAutofit/>
          </a:bodyPr>
          <a:lstStyle/>
          <a:p>
            <a:r>
              <a:rPr lang="es-ES" noProof="1" smtClean="0"/>
              <a:t>Grupo 3a</a:t>
            </a:r>
            <a:endParaRPr lang="es-ES" noProof="1"/>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0402" y="5270928"/>
            <a:ext cx="3567714" cy="1288650"/>
          </a:xfrm>
          <a:prstGeom prst="rect">
            <a:avLst/>
          </a:prstGeom>
        </p:spPr>
      </p:pic>
      <p:sp>
        <p:nvSpPr>
          <p:cNvPr id="5" name="CuadroTexto 4"/>
          <p:cNvSpPr txBox="1"/>
          <p:nvPr/>
        </p:nvSpPr>
        <p:spPr>
          <a:xfrm>
            <a:off x="8524016" y="6221024"/>
            <a:ext cx="3127075" cy="338554"/>
          </a:xfrm>
          <a:prstGeom prst="rect">
            <a:avLst/>
          </a:prstGeom>
          <a:noFill/>
        </p:spPr>
        <p:txBody>
          <a:bodyPr wrap="none" rtlCol="0">
            <a:spAutoFit/>
          </a:bodyPr>
          <a:lstStyle/>
          <a:p>
            <a:r>
              <a:rPr lang="es-ES" sz="1600" dirty="0" smtClean="0">
                <a:ln w="0"/>
                <a:effectLst>
                  <a:outerShdw blurRad="38100" dist="19050" dir="2700000" algn="tl" rotWithShape="0">
                    <a:schemeClr val="dk1">
                      <a:alpha val="40000"/>
                    </a:schemeClr>
                  </a:outerShdw>
                </a:effectLst>
              </a:rPr>
              <a:t>ARQUITECTURA DEL SOFTWARE </a:t>
            </a:r>
          </a:p>
        </p:txBody>
      </p:sp>
    </p:spTree>
    <p:extLst>
      <p:ext uri="{BB962C8B-B14F-4D97-AF65-F5344CB8AC3E}">
        <p14:creationId xmlns:p14="http://schemas.microsoft.com/office/powerpoint/2010/main" val="352107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b="1" noProof="1" smtClean="0">
                <a:ln w="0"/>
                <a:solidFill>
                  <a:schemeClr val="tx1"/>
                </a:solidFill>
                <a:effectLst>
                  <a:outerShdw blurRad="38100" dist="19050" dir="2700000" algn="tl" rotWithShape="0">
                    <a:schemeClr val="dk1">
                      <a:alpha val="40000"/>
                    </a:schemeClr>
                  </a:outerShdw>
                </a:effectLst>
              </a:rPr>
              <a:t>Descripción</a:t>
            </a:r>
            <a:endParaRPr lang="es-ES" sz="6600" b="1"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1584638" y="2088945"/>
            <a:ext cx="9022724" cy="4351338"/>
          </a:xfrm>
        </p:spPr>
        <p:txBody>
          <a:bodyPr>
            <a:normAutofit/>
          </a:bodyPr>
          <a:lstStyle/>
          <a:p>
            <a:r>
              <a:rPr lang="es-ES" noProof="1" smtClean="0">
                <a:solidFill>
                  <a:schemeClr val="tx1"/>
                </a:solidFill>
              </a:rPr>
              <a:t>Aplicación </a:t>
            </a:r>
            <a:r>
              <a:rPr lang="es-ES" b="1" noProof="1" smtClean="0">
                <a:solidFill>
                  <a:schemeClr val="tx1"/>
                </a:solidFill>
              </a:rPr>
              <a:t>web</a:t>
            </a:r>
          </a:p>
          <a:p>
            <a:pPr marL="0" indent="0">
              <a:buNone/>
            </a:pPr>
            <a:endParaRPr lang="es-ES" noProof="1" smtClean="0">
              <a:solidFill>
                <a:schemeClr val="tx1"/>
              </a:solidFill>
            </a:endParaRPr>
          </a:p>
          <a:p>
            <a:r>
              <a:rPr lang="es-ES" noProof="1" smtClean="0">
                <a:solidFill>
                  <a:schemeClr val="tx1"/>
                </a:solidFill>
              </a:rPr>
              <a:t>Usuarios </a:t>
            </a:r>
            <a:r>
              <a:rPr lang="es-ES" b="1" noProof="1" smtClean="0">
                <a:solidFill>
                  <a:schemeClr val="tx1"/>
                </a:solidFill>
              </a:rPr>
              <a:t>registrados</a:t>
            </a:r>
          </a:p>
          <a:p>
            <a:pPr marL="0" indent="0">
              <a:buNone/>
            </a:pPr>
            <a:endParaRPr lang="es-ES" noProof="1" smtClean="0">
              <a:solidFill>
                <a:schemeClr val="tx1"/>
              </a:solidFill>
            </a:endParaRPr>
          </a:p>
          <a:p>
            <a:r>
              <a:rPr lang="es-ES" noProof="1" smtClean="0">
                <a:solidFill>
                  <a:schemeClr val="tx1"/>
                </a:solidFill>
              </a:rPr>
              <a:t>Funcionalidad </a:t>
            </a:r>
            <a:r>
              <a:rPr lang="es-ES" b="1" noProof="1" smtClean="0">
                <a:solidFill>
                  <a:schemeClr val="tx1"/>
                </a:solidFill>
              </a:rPr>
              <a:t>usuario</a:t>
            </a:r>
            <a:r>
              <a:rPr lang="es-ES" noProof="1" smtClean="0">
                <a:solidFill>
                  <a:schemeClr val="tx1"/>
                </a:solidFill>
              </a:rPr>
              <a:t>:</a:t>
            </a:r>
          </a:p>
          <a:p>
            <a:pPr marL="0" indent="0">
              <a:buNone/>
            </a:pPr>
            <a:endParaRPr lang="es-ES" noProof="1" smtClean="0">
              <a:solidFill>
                <a:schemeClr val="tx1"/>
              </a:solidFill>
            </a:endParaRPr>
          </a:p>
          <a:p>
            <a:r>
              <a:rPr lang="es-ES" noProof="1" smtClean="0">
                <a:solidFill>
                  <a:schemeClr val="tx1"/>
                </a:solidFill>
              </a:rPr>
              <a:t>Funcionalidad </a:t>
            </a:r>
            <a:r>
              <a:rPr lang="es-ES" b="1" noProof="1" smtClean="0">
                <a:solidFill>
                  <a:schemeClr val="tx1"/>
                </a:solidFill>
              </a:rPr>
              <a:t>administrador</a:t>
            </a:r>
            <a:r>
              <a:rPr lang="es-ES" noProof="1" smtClean="0">
                <a:solidFill>
                  <a:schemeClr val="tx1"/>
                </a:solidFill>
              </a:rPr>
              <a:t>: </a:t>
            </a:r>
          </a:p>
          <a:p>
            <a:endParaRPr lang="es-ES" noProof="1">
              <a:solidFill>
                <a:schemeClr val="tx1"/>
              </a:solidFill>
            </a:endParaRPr>
          </a:p>
        </p:txBody>
      </p:sp>
      <p:cxnSp>
        <p:nvCxnSpPr>
          <p:cNvPr id="7" name="Conector recto de flecha 6"/>
          <p:cNvCxnSpPr/>
          <p:nvPr/>
        </p:nvCxnSpPr>
        <p:spPr>
          <a:xfrm>
            <a:off x="5545568" y="4306857"/>
            <a:ext cx="656449" cy="5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p:nvPr/>
        </p:nvCxnSpPr>
        <p:spPr>
          <a:xfrm flipV="1">
            <a:off x="6253281" y="4690263"/>
            <a:ext cx="2175102" cy="7043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Cerrar llave 14"/>
          <p:cNvSpPr/>
          <p:nvPr/>
        </p:nvSpPr>
        <p:spPr>
          <a:xfrm>
            <a:off x="5811078" y="2088945"/>
            <a:ext cx="278296" cy="135129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pic>
        <p:nvPicPr>
          <p:cNvPr id="3076" name="Picture 4" descr="http://upload.wikimedia.org/wikipedia/commons/1/1a/Trivial_Pursuit_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9554" y="3741552"/>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http://www.pymeprofesionalaldia.com/wp-content/uploads/sites/23/2015/02/pyme1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10489" y="3389841"/>
            <a:ext cx="3104915" cy="1417912"/>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http://www.scim.si/wp-content/uploads/2015/02/hospedaje-web-madrid.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61109" y="1457643"/>
            <a:ext cx="2216446" cy="2207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3208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b="1" noProof="1" smtClean="0">
                <a:ln w="0"/>
                <a:solidFill>
                  <a:schemeClr val="tx1"/>
                </a:solidFill>
                <a:effectLst>
                  <a:outerShdw blurRad="38100" dist="19050" dir="2700000" algn="tl" rotWithShape="0">
                    <a:schemeClr val="dk1">
                      <a:alpha val="40000"/>
                    </a:schemeClr>
                  </a:outerShdw>
                </a:effectLst>
              </a:rPr>
              <a:t>Descripción</a:t>
            </a:r>
            <a:endParaRPr lang="es-ES" sz="6600" b="1"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1584638" y="2088945"/>
            <a:ext cx="9022724" cy="4351338"/>
          </a:xfrm>
        </p:spPr>
        <p:txBody>
          <a:bodyPr>
            <a:normAutofit/>
          </a:bodyPr>
          <a:lstStyle/>
          <a:p>
            <a:r>
              <a:rPr lang="es-ES" noProof="1" smtClean="0">
                <a:solidFill>
                  <a:schemeClr val="tx1"/>
                </a:solidFill>
              </a:rPr>
              <a:t>Formatos de entrada:</a:t>
            </a:r>
          </a:p>
          <a:p>
            <a:pPr marL="0" indent="0">
              <a:buNone/>
            </a:pPr>
            <a:endParaRPr lang="es-ES" noProof="1" smtClean="0">
              <a:solidFill>
                <a:schemeClr val="tx1"/>
              </a:solidFill>
            </a:endParaRPr>
          </a:p>
          <a:p>
            <a:r>
              <a:rPr lang="es-ES" noProof="1" smtClean="0">
                <a:solidFill>
                  <a:schemeClr val="tx1"/>
                </a:solidFill>
              </a:rPr>
              <a:t>Formato intermedio.</a:t>
            </a:r>
          </a:p>
          <a:p>
            <a:pPr marL="0" indent="0">
              <a:buNone/>
            </a:pPr>
            <a:endParaRPr lang="es-ES" noProof="1" smtClean="0">
              <a:solidFill>
                <a:schemeClr val="tx1"/>
              </a:solidFill>
            </a:endParaRPr>
          </a:p>
          <a:p>
            <a:r>
              <a:rPr lang="es-ES" noProof="1" smtClean="0">
                <a:solidFill>
                  <a:schemeClr val="tx1"/>
                </a:solidFill>
              </a:rPr>
              <a:t>Formato de salida: </a:t>
            </a:r>
            <a:r>
              <a:rPr lang="es-ES" noProof="1">
                <a:solidFill>
                  <a:schemeClr val="tx1"/>
                </a:solidFill>
              </a:rPr>
              <a:t> </a:t>
            </a:r>
            <a:endParaRPr lang="es-ES" noProof="1" smtClean="0">
              <a:solidFill>
                <a:schemeClr val="tx1"/>
              </a:solidFill>
            </a:endParaRPr>
          </a:p>
          <a:p>
            <a:pPr marL="0" indent="0">
              <a:buNone/>
            </a:pPr>
            <a:endParaRPr lang="es-ES" noProof="1" smtClean="0">
              <a:solidFill>
                <a:schemeClr val="tx1"/>
              </a:solidFill>
            </a:endParaRPr>
          </a:p>
          <a:p>
            <a:r>
              <a:rPr lang="es-ES" noProof="1" smtClean="0">
                <a:solidFill>
                  <a:schemeClr val="tx1"/>
                </a:solidFill>
              </a:rPr>
              <a:t>Persistencia de los datos: </a:t>
            </a:r>
          </a:p>
          <a:p>
            <a:endParaRPr lang="es-ES" noProof="1">
              <a:solidFill>
                <a:schemeClr val="tx1"/>
              </a:solidFill>
            </a:endParaRPr>
          </a:p>
        </p:txBody>
      </p:sp>
      <p:cxnSp>
        <p:nvCxnSpPr>
          <p:cNvPr id="6" name="Conector recto de flecha 5"/>
          <p:cNvCxnSpPr/>
          <p:nvPr/>
        </p:nvCxnSpPr>
        <p:spPr>
          <a:xfrm>
            <a:off x="5486400" y="2279561"/>
            <a:ext cx="991673" cy="128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ángulo 7"/>
          <p:cNvSpPr/>
          <p:nvPr/>
        </p:nvSpPr>
        <p:spPr>
          <a:xfrm>
            <a:off x="6941713" y="1812746"/>
            <a:ext cx="1416676" cy="569846"/>
          </a:xfrm>
          <a:prstGeom prst="rect">
            <a:avLst/>
          </a:prstGeom>
          <a:solidFill>
            <a:schemeClr val="bg1">
              <a:lumMod val="85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s-ES"/>
          </a:p>
        </p:txBody>
      </p:sp>
      <p:sp>
        <p:nvSpPr>
          <p:cNvPr id="9" name="Rectángulo 8"/>
          <p:cNvSpPr/>
          <p:nvPr/>
        </p:nvSpPr>
        <p:spPr>
          <a:xfrm>
            <a:off x="8986771" y="1821953"/>
            <a:ext cx="1416676" cy="569846"/>
          </a:xfrm>
          <a:prstGeom prst="rect">
            <a:avLst/>
          </a:prstGeom>
          <a:solidFill>
            <a:schemeClr val="bg1">
              <a:lumMod val="85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s-ES"/>
          </a:p>
        </p:txBody>
      </p:sp>
      <p:sp>
        <p:nvSpPr>
          <p:cNvPr id="10" name="Rectángulo 9"/>
          <p:cNvSpPr/>
          <p:nvPr/>
        </p:nvSpPr>
        <p:spPr>
          <a:xfrm>
            <a:off x="7778838" y="2513857"/>
            <a:ext cx="1751528" cy="858513"/>
          </a:xfrm>
          <a:prstGeom prst="rect">
            <a:avLst/>
          </a:prstGeom>
          <a:solidFill>
            <a:schemeClr val="bg1">
              <a:lumMod val="85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s-ES"/>
          </a:p>
        </p:txBody>
      </p:sp>
      <p:sp>
        <p:nvSpPr>
          <p:cNvPr id="11" name="CuadroTexto 10"/>
          <p:cNvSpPr txBox="1"/>
          <p:nvPr/>
        </p:nvSpPr>
        <p:spPr>
          <a:xfrm>
            <a:off x="7353837" y="1913003"/>
            <a:ext cx="1004552" cy="369332"/>
          </a:xfrm>
          <a:prstGeom prst="rect">
            <a:avLst/>
          </a:prstGeom>
          <a:noFill/>
        </p:spPr>
        <p:txBody>
          <a:bodyPr wrap="square" rtlCol="0">
            <a:spAutoFit/>
          </a:bodyPr>
          <a:lstStyle/>
          <a:p>
            <a:r>
              <a:rPr lang="es-ES" b="1" dirty="0" smtClean="0"/>
              <a:t>QTI</a:t>
            </a:r>
            <a:endParaRPr lang="es-ES" b="1" dirty="0"/>
          </a:p>
        </p:txBody>
      </p:sp>
      <p:sp>
        <p:nvSpPr>
          <p:cNvPr id="12" name="CuadroTexto 11"/>
          <p:cNvSpPr txBox="1"/>
          <p:nvPr/>
        </p:nvSpPr>
        <p:spPr>
          <a:xfrm>
            <a:off x="9398895" y="1923107"/>
            <a:ext cx="1004552" cy="369332"/>
          </a:xfrm>
          <a:prstGeom prst="rect">
            <a:avLst/>
          </a:prstGeom>
          <a:noFill/>
        </p:spPr>
        <p:txBody>
          <a:bodyPr wrap="square" rtlCol="0">
            <a:spAutoFit/>
          </a:bodyPr>
          <a:lstStyle/>
          <a:p>
            <a:r>
              <a:rPr lang="es-ES" b="1" dirty="0" smtClean="0"/>
              <a:t>XML</a:t>
            </a:r>
            <a:endParaRPr lang="es-ES" b="1" dirty="0"/>
          </a:p>
        </p:txBody>
      </p:sp>
      <p:sp>
        <p:nvSpPr>
          <p:cNvPr id="13" name="CuadroTexto 12"/>
          <p:cNvSpPr txBox="1"/>
          <p:nvPr/>
        </p:nvSpPr>
        <p:spPr>
          <a:xfrm>
            <a:off x="8152326" y="2686974"/>
            <a:ext cx="1004552" cy="523220"/>
          </a:xfrm>
          <a:prstGeom prst="rect">
            <a:avLst/>
          </a:prstGeom>
          <a:noFill/>
        </p:spPr>
        <p:txBody>
          <a:bodyPr wrap="square" rtlCol="0">
            <a:spAutoFit/>
          </a:bodyPr>
          <a:lstStyle/>
          <a:p>
            <a:r>
              <a:rPr lang="es-ES" sz="2800" b="1" dirty="0" smtClean="0"/>
              <a:t>GIFT</a:t>
            </a:r>
            <a:endParaRPr lang="es-ES" sz="2800" b="1" dirty="0"/>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1520" y="3635348"/>
            <a:ext cx="1258531" cy="1258531"/>
          </a:xfrm>
          <a:prstGeom prst="rect">
            <a:avLst/>
          </a:prstGeom>
        </p:spPr>
      </p:pic>
      <p:cxnSp>
        <p:nvCxnSpPr>
          <p:cNvPr id="7" name="Conector recto de flecha 6"/>
          <p:cNvCxnSpPr/>
          <p:nvPr/>
        </p:nvCxnSpPr>
        <p:spPr>
          <a:xfrm flipV="1">
            <a:off x="4893972" y="4378817"/>
            <a:ext cx="1339403" cy="128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4" name="Imagen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3886" y="4134721"/>
            <a:ext cx="3095625" cy="2143125"/>
          </a:xfrm>
          <a:prstGeom prst="rect">
            <a:avLst/>
          </a:prstGeom>
        </p:spPr>
      </p:pic>
      <p:cxnSp>
        <p:nvCxnSpPr>
          <p:cNvPr id="16" name="Conector recto de flecha 15"/>
          <p:cNvCxnSpPr/>
          <p:nvPr/>
        </p:nvCxnSpPr>
        <p:spPr>
          <a:xfrm>
            <a:off x="5885645" y="5396248"/>
            <a:ext cx="197046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6596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500062"/>
            <a:ext cx="10515600" cy="1325563"/>
          </a:xfrm>
        </p:spPr>
        <p:txBody>
          <a:bodyPr>
            <a:normAutofit/>
          </a:bodyPr>
          <a:lstStyle/>
          <a:p>
            <a:pPr algn="ctr"/>
            <a:r>
              <a:rPr lang="es-ES" sz="7200" b="1" noProof="1" smtClean="0">
                <a:ln w="0"/>
                <a:solidFill>
                  <a:schemeClr val="tx1"/>
                </a:solidFill>
                <a:effectLst>
                  <a:outerShdw blurRad="38100" dist="19050" dir="2700000" algn="tl" rotWithShape="0">
                    <a:schemeClr val="dk1">
                      <a:alpha val="40000"/>
                    </a:schemeClr>
                  </a:outerShdw>
                </a:effectLst>
              </a:rPr>
              <a:t>Objetivos</a:t>
            </a:r>
            <a:endParaRPr lang="es-ES" b="1"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4250027" y="2250626"/>
            <a:ext cx="7650051" cy="4351338"/>
          </a:xfrm>
        </p:spPr>
        <p:txBody>
          <a:bodyPr>
            <a:normAutofit/>
          </a:bodyPr>
          <a:lstStyle/>
          <a:p>
            <a:r>
              <a:rPr lang="es-ES" sz="3200" b="1" noProof="1" smtClean="0">
                <a:solidFill>
                  <a:schemeClr val="tx1"/>
                </a:solidFill>
              </a:rPr>
              <a:t>Arquitectura </a:t>
            </a:r>
            <a:r>
              <a:rPr lang="es-ES" sz="3200" noProof="1" smtClean="0">
                <a:solidFill>
                  <a:schemeClr val="tx1"/>
                </a:solidFill>
              </a:rPr>
              <a:t>claramente definida.</a:t>
            </a:r>
          </a:p>
          <a:p>
            <a:r>
              <a:rPr lang="es-ES" sz="3200" noProof="1" smtClean="0">
                <a:solidFill>
                  <a:schemeClr val="tx1"/>
                </a:solidFill>
              </a:rPr>
              <a:t>Utilización de </a:t>
            </a:r>
            <a:r>
              <a:rPr lang="es-ES" sz="3200" b="1" noProof="1" smtClean="0">
                <a:solidFill>
                  <a:schemeClr val="tx1"/>
                </a:solidFill>
              </a:rPr>
              <a:t>ADD</a:t>
            </a:r>
            <a:r>
              <a:rPr lang="es-ES" sz="3200" noProof="1" smtClean="0">
                <a:solidFill>
                  <a:schemeClr val="tx1"/>
                </a:solidFill>
              </a:rPr>
              <a:t> y </a:t>
            </a:r>
            <a:r>
              <a:rPr lang="es-ES" sz="3200" b="1" noProof="1" smtClean="0">
                <a:solidFill>
                  <a:schemeClr val="tx1"/>
                </a:solidFill>
              </a:rPr>
              <a:t>escenarios de calidad</a:t>
            </a:r>
            <a:r>
              <a:rPr lang="es-ES" sz="3200" noProof="1" smtClean="0">
                <a:solidFill>
                  <a:schemeClr val="tx1"/>
                </a:solidFill>
              </a:rPr>
              <a:t>.</a:t>
            </a:r>
          </a:p>
          <a:p>
            <a:r>
              <a:rPr lang="es-ES" sz="3200" b="1" noProof="1" smtClean="0">
                <a:solidFill>
                  <a:schemeClr val="tx1"/>
                </a:solidFill>
              </a:rPr>
              <a:t>Reutilización </a:t>
            </a:r>
            <a:r>
              <a:rPr lang="es-ES" sz="3200" noProof="1" smtClean="0">
                <a:solidFill>
                  <a:schemeClr val="tx1"/>
                </a:solidFill>
              </a:rPr>
              <a:t>de la lógica de negocio.</a:t>
            </a:r>
          </a:p>
          <a:p>
            <a:r>
              <a:rPr lang="es-ES" sz="3200" b="1" noProof="1" smtClean="0">
                <a:solidFill>
                  <a:schemeClr val="tx1"/>
                </a:solidFill>
              </a:rPr>
              <a:t>Interfaz</a:t>
            </a:r>
            <a:r>
              <a:rPr lang="es-ES" sz="3200" noProof="1" smtClean="0">
                <a:solidFill>
                  <a:schemeClr val="tx1"/>
                </a:solidFill>
              </a:rPr>
              <a:t> independiente e intuitiva.</a:t>
            </a:r>
          </a:p>
          <a:p>
            <a:r>
              <a:rPr lang="es-ES" sz="3200" noProof="1" smtClean="0">
                <a:solidFill>
                  <a:schemeClr val="tx1"/>
                </a:solidFill>
              </a:rPr>
              <a:t>Demás </a:t>
            </a:r>
            <a:r>
              <a:rPr lang="es-ES" sz="3200" b="1" noProof="1" smtClean="0">
                <a:solidFill>
                  <a:schemeClr val="tx1"/>
                </a:solidFill>
              </a:rPr>
              <a:t>atributos de calidad</a:t>
            </a:r>
            <a:r>
              <a:rPr lang="es-ES" sz="3200" noProof="1" smtClean="0">
                <a:solidFill>
                  <a:schemeClr val="tx1"/>
                </a:solidFill>
              </a:rPr>
              <a:t>.</a:t>
            </a:r>
          </a:p>
          <a:p>
            <a:endParaRPr lang="es-ES" noProof="1">
              <a:solidFill>
                <a:schemeClr val="tx1"/>
              </a:solidFill>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5201" y="2575792"/>
            <a:ext cx="2249428" cy="2258572"/>
          </a:xfrm>
          <a:prstGeom prst="rect">
            <a:avLst/>
          </a:prstGeom>
        </p:spPr>
      </p:pic>
    </p:spTree>
    <p:extLst>
      <p:ext uri="{BB962C8B-B14F-4D97-AF65-F5344CB8AC3E}">
        <p14:creationId xmlns:p14="http://schemas.microsoft.com/office/powerpoint/2010/main" val="322504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199" y="262094"/>
            <a:ext cx="10515600" cy="1325563"/>
          </a:xfrm>
        </p:spPr>
        <p:txBody>
          <a:bodyPr>
            <a:normAutofit/>
          </a:bodyPr>
          <a:lstStyle/>
          <a:p>
            <a:pPr algn="ctr"/>
            <a:r>
              <a:rPr lang="es-ES" sz="6600" b="1" noProof="1" smtClean="0">
                <a:ln w="0"/>
                <a:solidFill>
                  <a:schemeClr val="tx1"/>
                </a:solidFill>
                <a:effectLst>
                  <a:outerShdw blurRad="38100" dist="19050" dir="2700000" algn="tl" rotWithShape="0">
                    <a:schemeClr val="dk1">
                      <a:alpha val="40000"/>
                    </a:schemeClr>
                  </a:outerShdw>
                </a:effectLst>
              </a:rPr>
              <a:t>Arquitectura</a:t>
            </a:r>
            <a:endParaRPr lang="es-ES" sz="6600" b="1" noProof="1">
              <a:ln w="0"/>
              <a:solidFill>
                <a:schemeClr val="tx1"/>
              </a:solidFill>
              <a:effectLst>
                <a:outerShdw blurRad="38100" dist="19050" dir="2700000" algn="tl" rotWithShape="0">
                  <a:schemeClr val="dk1">
                    <a:alpha val="40000"/>
                  </a:schemeClr>
                </a:outerShdw>
              </a:effectLst>
            </a:endParaRPr>
          </a:p>
        </p:txBody>
      </p:sp>
      <p:pic>
        <p:nvPicPr>
          <p:cNvPr id="4" name="Marcador de contenido 3"/>
          <p:cNvPicPr>
            <a:picLocks noGrp="1" noChangeAspect="1"/>
          </p:cNvPicPr>
          <p:nvPr>
            <p:ph idx="1"/>
          </p:nvPr>
        </p:nvPicPr>
        <p:blipFill>
          <a:blip r:embed="rId3"/>
          <a:stretch>
            <a:fillRect/>
          </a:stretch>
        </p:blipFill>
        <p:spPr>
          <a:xfrm>
            <a:off x="634999" y="2182742"/>
            <a:ext cx="4938487" cy="2781144"/>
          </a:xfrm>
          <a:prstGeom prst="rect">
            <a:avLst/>
          </a:prstGeom>
        </p:spPr>
      </p:pic>
      <p:sp>
        <p:nvSpPr>
          <p:cNvPr id="7" name="Flecha derecha 6"/>
          <p:cNvSpPr/>
          <p:nvPr/>
        </p:nvSpPr>
        <p:spPr>
          <a:xfrm rot="5400000">
            <a:off x="7514539" y="2549290"/>
            <a:ext cx="645535" cy="3729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9" name="Imagen 8"/>
          <p:cNvPicPr>
            <a:picLocks noChangeAspect="1"/>
          </p:cNvPicPr>
          <p:nvPr/>
        </p:nvPicPr>
        <p:blipFill>
          <a:blip r:embed="rId4"/>
          <a:stretch>
            <a:fillRect/>
          </a:stretch>
        </p:blipFill>
        <p:spPr>
          <a:xfrm>
            <a:off x="5878285" y="3522513"/>
            <a:ext cx="5915025" cy="2581275"/>
          </a:xfrm>
          <a:prstGeom prst="rect">
            <a:avLst/>
          </a:prstGeom>
        </p:spPr>
      </p:pic>
      <p:sp>
        <p:nvSpPr>
          <p:cNvPr id="10" name="Rectángulo 9"/>
          <p:cNvSpPr/>
          <p:nvPr/>
        </p:nvSpPr>
        <p:spPr>
          <a:xfrm>
            <a:off x="5878285" y="2322286"/>
            <a:ext cx="2061029" cy="18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4252463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noProof="1" smtClean="0">
                <a:ln w="0"/>
                <a:solidFill>
                  <a:schemeClr val="tx1"/>
                </a:solidFill>
                <a:effectLst>
                  <a:outerShdw blurRad="38100" dist="19050" dir="2700000" algn="tl" rotWithShape="0">
                    <a:schemeClr val="dk1">
                      <a:alpha val="40000"/>
                    </a:schemeClr>
                  </a:outerShdw>
                </a:effectLst>
              </a:rPr>
              <a:t>Tecnologías</a:t>
            </a:r>
            <a:r>
              <a:rPr lang="es-ES" noProof="1" smtClean="0">
                <a:ln w="0"/>
                <a:solidFill>
                  <a:schemeClr val="tx1"/>
                </a:solidFill>
                <a:effectLst>
                  <a:outerShdw blurRad="38100" dist="19050" dir="2700000" algn="tl" rotWithShape="0">
                    <a:schemeClr val="dk1">
                      <a:alpha val="40000"/>
                    </a:schemeClr>
                  </a:outerShdw>
                </a:effectLst>
              </a:rPr>
              <a:t> </a:t>
            </a:r>
            <a:r>
              <a:rPr lang="es-ES" sz="6000" noProof="1" smtClean="0">
                <a:ln w="0"/>
                <a:solidFill>
                  <a:schemeClr val="tx1"/>
                </a:solidFill>
                <a:effectLst>
                  <a:outerShdw blurRad="38100" dist="19050" dir="2700000" algn="tl" rotWithShape="0">
                    <a:schemeClr val="dk1">
                      <a:alpha val="40000"/>
                    </a:schemeClr>
                  </a:outerShdw>
                </a:effectLst>
              </a:rPr>
              <a:t>utilizadas</a:t>
            </a:r>
            <a:endParaRPr lang="es-ES"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5739871" y="2134718"/>
            <a:ext cx="4882160" cy="4351338"/>
          </a:xfrm>
        </p:spPr>
        <p:txBody>
          <a:bodyPr>
            <a:normAutofit/>
          </a:bodyPr>
          <a:lstStyle/>
          <a:p>
            <a:r>
              <a:rPr lang="es-ES" b="1" noProof="1" smtClean="0">
                <a:solidFill>
                  <a:schemeClr val="tx1"/>
                </a:solidFill>
              </a:rPr>
              <a:t>Integración </a:t>
            </a:r>
            <a:r>
              <a:rPr lang="es-ES" noProof="1" smtClean="0">
                <a:solidFill>
                  <a:schemeClr val="tx1"/>
                </a:solidFill>
              </a:rPr>
              <a:t>continua y construccion</a:t>
            </a:r>
          </a:p>
          <a:p>
            <a:endParaRPr lang="es-ES" noProof="1" smtClean="0">
              <a:solidFill>
                <a:schemeClr val="tx1"/>
              </a:solidFill>
            </a:endParaRPr>
          </a:p>
          <a:p>
            <a:r>
              <a:rPr lang="es-ES" noProof="1" smtClean="0">
                <a:solidFill>
                  <a:schemeClr val="tx1"/>
                </a:solidFill>
              </a:rPr>
              <a:t>Control de </a:t>
            </a:r>
            <a:r>
              <a:rPr lang="es-ES" b="1" noProof="1" smtClean="0">
                <a:solidFill>
                  <a:schemeClr val="tx1"/>
                </a:solidFill>
              </a:rPr>
              <a:t>versiones</a:t>
            </a:r>
            <a:r>
              <a:rPr lang="es-ES" noProof="1" smtClean="0">
                <a:solidFill>
                  <a:schemeClr val="tx1"/>
                </a:solidFill>
              </a:rPr>
              <a:t> y desarrollo</a:t>
            </a:r>
          </a:p>
          <a:p>
            <a:endParaRPr lang="es-ES" noProof="1" smtClean="0">
              <a:solidFill>
                <a:schemeClr val="tx1"/>
              </a:solidFill>
            </a:endParaRPr>
          </a:p>
          <a:p>
            <a:r>
              <a:rPr lang="es-ES" noProof="1" smtClean="0">
                <a:solidFill>
                  <a:schemeClr val="tx1"/>
                </a:solidFill>
              </a:rPr>
              <a:t>Framework web.</a:t>
            </a:r>
            <a:endParaRPr lang="es-ES" b="1" noProof="1" smtClean="0">
              <a:solidFill>
                <a:schemeClr val="tx1"/>
              </a:solidFill>
            </a:endParaRPr>
          </a:p>
          <a:p>
            <a:endParaRPr lang="es-ES" noProof="1" smtClean="0">
              <a:solidFill>
                <a:schemeClr val="tx1"/>
              </a:solidFill>
            </a:endParaRPr>
          </a:p>
          <a:p>
            <a:r>
              <a:rPr lang="es-ES" b="1" noProof="1" smtClean="0">
                <a:solidFill>
                  <a:schemeClr val="tx1"/>
                </a:solidFill>
              </a:rPr>
              <a:t>Persistencia</a:t>
            </a:r>
            <a:endParaRPr lang="es-ES" b="1" noProof="1">
              <a:solidFill>
                <a:schemeClr val="tx1"/>
              </a:solidFill>
            </a:endParaRPr>
          </a:p>
        </p:txBody>
      </p:sp>
      <p:pic>
        <p:nvPicPr>
          <p:cNvPr id="1028" name="Picture 4" descr="https://cdn.tutsplus.com/net/uploads/2013/08/github-collab-retina-preview.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8211" y="3022996"/>
            <a:ext cx="1686104" cy="1686104"/>
          </a:xfrm>
          <a:prstGeom prst="rect">
            <a:avLst/>
          </a:prstGeom>
          <a:noFill/>
          <a:extLst>
            <a:ext uri="{909E8E84-426E-40DD-AFC4-6F175D3DCCD1}">
              <a14:hiddenFill xmlns:a14="http://schemas.microsoft.com/office/drawing/2010/main">
                <a:solidFill>
                  <a:srgbClr val="FFFFFF"/>
                </a:solidFill>
              </a14:hiddenFill>
            </a:ext>
          </a:extLst>
        </p:spPr>
      </p:pic>
      <p:pic>
        <p:nvPicPr>
          <p:cNvPr id="17" name="Imagen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2837" y="5011316"/>
            <a:ext cx="1788542" cy="1238221"/>
          </a:xfrm>
          <a:prstGeom prst="rect">
            <a:avLst/>
          </a:prstGeom>
        </p:spPr>
      </p:pic>
      <p:sp>
        <p:nvSpPr>
          <p:cNvPr id="5" name="AutoShape 4" descr="https://travis-ci.com/img/travis-mascot-200px.pn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7170" name="Picture 2" descr="https://www.playframework.com/assets/images/logos/play_full_color.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642715" y="3559224"/>
            <a:ext cx="2913790" cy="1333665"/>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p:cNvPicPr>
            <a:picLocks noChangeAspect="1"/>
          </p:cNvPicPr>
          <p:nvPr/>
        </p:nvPicPr>
        <p:blipFill>
          <a:blip r:embed="rId6"/>
          <a:stretch>
            <a:fillRect/>
          </a:stretch>
        </p:blipFill>
        <p:spPr>
          <a:xfrm>
            <a:off x="1569475" y="1763471"/>
            <a:ext cx="2146480" cy="926889"/>
          </a:xfrm>
          <a:prstGeom prst="rect">
            <a:avLst/>
          </a:prstGeom>
        </p:spPr>
      </p:pic>
      <p:pic>
        <p:nvPicPr>
          <p:cNvPr id="5126" name="Picture 6" descr="https://travis-ci.com/img/travis-mascot-200px.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8244" y="1952741"/>
            <a:ext cx="1503011" cy="1488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1023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noProof="1" smtClean="0">
                <a:ln w="0"/>
                <a:solidFill>
                  <a:schemeClr val="tx1"/>
                </a:solidFill>
                <a:effectLst>
                  <a:outerShdw blurRad="38100" dist="19050" dir="2700000" algn="tl" rotWithShape="0">
                    <a:schemeClr val="dk1">
                      <a:alpha val="40000"/>
                    </a:schemeClr>
                  </a:outerShdw>
                </a:effectLst>
              </a:rPr>
              <a:t>Atributos de calidad</a:t>
            </a:r>
            <a:endParaRPr lang="es-ES" sz="6600"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4860037" y="2492148"/>
            <a:ext cx="6897709" cy="3494893"/>
          </a:xfrm>
        </p:spPr>
        <p:txBody>
          <a:bodyPr>
            <a:normAutofit/>
          </a:bodyPr>
          <a:lstStyle/>
          <a:p>
            <a:r>
              <a:rPr lang="es-ES" sz="4000" noProof="1" smtClean="0">
                <a:solidFill>
                  <a:schemeClr val="tx1"/>
                </a:solidFill>
              </a:rPr>
              <a:t>De la extracción según </a:t>
            </a:r>
            <a:r>
              <a:rPr lang="es-ES" sz="4000" b="1" noProof="1" smtClean="0">
                <a:solidFill>
                  <a:schemeClr val="tx1"/>
                </a:solidFill>
              </a:rPr>
              <a:t>ADD</a:t>
            </a:r>
            <a:r>
              <a:rPr lang="es-ES" sz="4000" noProof="1" smtClean="0">
                <a:solidFill>
                  <a:schemeClr val="tx1"/>
                </a:solidFill>
              </a:rPr>
              <a:t> :</a:t>
            </a:r>
          </a:p>
          <a:p>
            <a:pPr lvl="1"/>
            <a:r>
              <a:rPr lang="es-ES" sz="3600" noProof="1" smtClean="0">
                <a:solidFill>
                  <a:schemeClr val="tx1"/>
                </a:solidFill>
              </a:rPr>
              <a:t>Usabilidad</a:t>
            </a:r>
          </a:p>
          <a:p>
            <a:pPr lvl="1"/>
            <a:r>
              <a:rPr lang="es-ES" sz="3600" noProof="1" smtClean="0">
                <a:solidFill>
                  <a:schemeClr val="tx1"/>
                </a:solidFill>
              </a:rPr>
              <a:t>Disponibilidad</a:t>
            </a:r>
          </a:p>
          <a:p>
            <a:pPr lvl="1"/>
            <a:r>
              <a:rPr lang="es-ES" sz="3600" noProof="1" smtClean="0">
                <a:solidFill>
                  <a:schemeClr val="tx1"/>
                </a:solidFill>
              </a:rPr>
              <a:t>Seguridad</a:t>
            </a:r>
          </a:p>
        </p:txBody>
      </p:sp>
      <p:pic>
        <p:nvPicPr>
          <p:cNvPr id="2050" name="Picture 2" descr="http://es.fordesigner.com/imguploads/Image/cjbc/zcool/png20080526/121181176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7254" y="2382849"/>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8370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71978" y="1137858"/>
            <a:ext cx="9911366" cy="3975055"/>
          </a:xfrm>
        </p:spPr>
        <p:txBody>
          <a:bodyPr>
            <a:normAutofit/>
          </a:bodyPr>
          <a:lstStyle/>
          <a:p>
            <a:pPr algn="ctr"/>
            <a:r>
              <a:rPr lang="es-ES" sz="7200" dirty="0" smtClean="0">
                <a:solidFill>
                  <a:schemeClr val="tx1"/>
                </a:solidFill>
              </a:rPr>
              <a:t>FUNCIONALIDAD</a:t>
            </a:r>
            <a:br>
              <a:rPr lang="es-ES" sz="7200" dirty="0" smtClean="0">
                <a:solidFill>
                  <a:schemeClr val="tx1"/>
                </a:solidFill>
              </a:rPr>
            </a:br>
            <a:r>
              <a:rPr lang="es-ES" sz="7200" i="1" dirty="0" smtClean="0">
                <a:solidFill>
                  <a:schemeClr val="tx1"/>
                </a:solidFill>
              </a:rPr>
              <a:t>(demostración)</a:t>
            </a:r>
            <a:endParaRPr lang="es-ES" sz="7200" i="1" dirty="0">
              <a:solidFill>
                <a:schemeClr val="tx1"/>
              </a:solidFill>
            </a:endParaRPr>
          </a:p>
        </p:txBody>
      </p:sp>
      <p:pic>
        <p:nvPicPr>
          <p:cNvPr id="3" name="1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399874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92571" y="2730953"/>
            <a:ext cx="10515600" cy="1325563"/>
          </a:xfrm>
        </p:spPr>
        <p:txBody>
          <a:bodyPr>
            <a:noAutofit/>
          </a:bodyPr>
          <a:lstStyle/>
          <a:p>
            <a:r>
              <a:rPr lang="es-ES" sz="11500" dirty="0" smtClean="0"/>
              <a:t>¿PREGUNTAS?</a:t>
            </a:r>
            <a:endParaRPr lang="es-ES" sz="11500" dirty="0"/>
          </a:p>
        </p:txBody>
      </p:sp>
    </p:spTree>
    <p:extLst>
      <p:ext uri="{BB962C8B-B14F-4D97-AF65-F5344CB8AC3E}">
        <p14:creationId xmlns:p14="http://schemas.microsoft.com/office/powerpoint/2010/main" val="3753386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500062"/>
            <a:ext cx="10515600" cy="1325563"/>
          </a:xfrm>
        </p:spPr>
        <p:txBody>
          <a:bodyPr>
            <a:normAutofit/>
          </a:bodyPr>
          <a:lstStyle/>
          <a:p>
            <a:pPr algn="ctr"/>
            <a:r>
              <a:rPr lang="es-ES" sz="7200" b="1" noProof="1" smtClean="0">
                <a:ln w="0"/>
                <a:solidFill>
                  <a:schemeClr val="tx1"/>
                </a:solidFill>
                <a:effectLst>
                  <a:outerShdw blurRad="38100" dist="19050" dir="2700000" algn="tl" rotWithShape="0">
                    <a:schemeClr val="dk1">
                      <a:alpha val="40000"/>
                    </a:schemeClr>
                  </a:outerShdw>
                </a:effectLst>
              </a:rPr>
              <a:t>Objetivos</a:t>
            </a:r>
            <a:endParaRPr lang="es-ES" b="1"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1468191" y="2250626"/>
            <a:ext cx="8667482" cy="4351338"/>
          </a:xfrm>
        </p:spPr>
        <p:txBody>
          <a:bodyPr>
            <a:normAutofit/>
          </a:bodyPr>
          <a:lstStyle/>
          <a:p>
            <a:r>
              <a:rPr lang="es-ES" b="1" noProof="1" smtClean="0">
                <a:solidFill>
                  <a:schemeClr val="tx1"/>
                </a:solidFill>
              </a:rPr>
              <a:t>Arquitectura </a:t>
            </a:r>
            <a:r>
              <a:rPr lang="es-ES" noProof="1" smtClean="0">
                <a:solidFill>
                  <a:schemeClr val="tx1"/>
                </a:solidFill>
              </a:rPr>
              <a:t>claramente definida.</a:t>
            </a:r>
          </a:p>
          <a:p>
            <a:r>
              <a:rPr lang="es-ES" noProof="1" smtClean="0">
                <a:solidFill>
                  <a:schemeClr val="tx1"/>
                </a:solidFill>
              </a:rPr>
              <a:t>Utilización de </a:t>
            </a:r>
            <a:r>
              <a:rPr lang="es-ES" b="1" noProof="1" smtClean="0">
                <a:solidFill>
                  <a:schemeClr val="tx1"/>
                </a:solidFill>
              </a:rPr>
              <a:t>ADD</a:t>
            </a:r>
            <a:r>
              <a:rPr lang="es-ES" noProof="1" smtClean="0">
                <a:solidFill>
                  <a:schemeClr val="tx1"/>
                </a:solidFill>
              </a:rPr>
              <a:t> y </a:t>
            </a:r>
            <a:r>
              <a:rPr lang="es-ES" b="1" noProof="1" smtClean="0">
                <a:solidFill>
                  <a:schemeClr val="tx1"/>
                </a:solidFill>
              </a:rPr>
              <a:t>escenarios de calidad</a:t>
            </a:r>
            <a:r>
              <a:rPr lang="es-ES" noProof="1" smtClean="0">
                <a:solidFill>
                  <a:schemeClr val="tx1"/>
                </a:solidFill>
              </a:rPr>
              <a:t>.</a:t>
            </a:r>
          </a:p>
          <a:p>
            <a:r>
              <a:rPr lang="es-ES" b="1" noProof="1" smtClean="0">
                <a:solidFill>
                  <a:schemeClr val="tx1"/>
                </a:solidFill>
              </a:rPr>
              <a:t>Modularidad </a:t>
            </a:r>
            <a:r>
              <a:rPr lang="es-ES" noProof="1" smtClean="0">
                <a:solidFill>
                  <a:schemeClr val="tx1"/>
                </a:solidFill>
              </a:rPr>
              <a:t>entre las fases.</a:t>
            </a:r>
          </a:p>
          <a:p>
            <a:r>
              <a:rPr lang="es-ES" b="1" noProof="1" smtClean="0">
                <a:solidFill>
                  <a:schemeClr val="tx1"/>
                </a:solidFill>
              </a:rPr>
              <a:t>Simplicidad </a:t>
            </a:r>
            <a:r>
              <a:rPr lang="es-ES" noProof="1" smtClean="0">
                <a:solidFill>
                  <a:schemeClr val="tx1"/>
                </a:solidFill>
              </a:rPr>
              <a:t>de utilización (herramienta de administración)</a:t>
            </a:r>
          </a:p>
          <a:p>
            <a:r>
              <a:rPr lang="es-ES" noProof="1" smtClean="0">
                <a:solidFill>
                  <a:schemeClr val="tx1"/>
                </a:solidFill>
              </a:rPr>
              <a:t>Demás </a:t>
            </a:r>
            <a:r>
              <a:rPr lang="es-ES" b="1" noProof="1" smtClean="0">
                <a:solidFill>
                  <a:schemeClr val="tx1"/>
                </a:solidFill>
              </a:rPr>
              <a:t>atributos de calidad</a:t>
            </a:r>
            <a:r>
              <a:rPr lang="es-ES" noProof="1" smtClean="0">
                <a:solidFill>
                  <a:schemeClr val="tx1"/>
                </a:solidFill>
              </a:rPr>
              <a:t>.</a:t>
            </a:r>
          </a:p>
          <a:p>
            <a:endParaRPr lang="es-ES" noProof="1">
              <a:solidFill>
                <a:schemeClr val="tx1"/>
              </a:solidFill>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25855" y="3297009"/>
            <a:ext cx="2249428" cy="2258572"/>
          </a:xfrm>
          <a:prstGeom prst="rect">
            <a:avLst/>
          </a:prstGeom>
        </p:spPr>
      </p:pic>
    </p:spTree>
    <p:extLst>
      <p:ext uri="{BB962C8B-B14F-4D97-AF65-F5344CB8AC3E}">
        <p14:creationId xmlns:p14="http://schemas.microsoft.com/office/powerpoint/2010/main" val="119581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b="1" noProof="1" smtClean="0">
                <a:ln w="0"/>
                <a:solidFill>
                  <a:schemeClr val="tx1"/>
                </a:solidFill>
                <a:effectLst>
                  <a:outerShdw blurRad="38100" dist="19050" dir="2700000" algn="tl" rotWithShape="0">
                    <a:schemeClr val="dk1">
                      <a:alpha val="40000"/>
                    </a:schemeClr>
                  </a:outerShdw>
                </a:effectLst>
              </a:rPr>
              <a:t>Arquitectura</a:t>
            </a:r>
            <a:endParaRPr lang="es-ES" sz="6600" b="1"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979100" y="1812746"/>
            <a:ext cx="10233800" cy="4351338"/>
          </a:xfrm>
        </p:spPr>
        <p:txBody>
          <a:bodyPr>
            <a:normAutofit/>
          </a:bodyPr>
          <a:lstStyle/>
          <a:p>
            <a:r>
              <a:rPr lang="es-ES" noProof="1" smtClean="0">
                <a:solidFill>
                  <a:schemeClr val="tx1"/>
                </a:solidFill>
              </a:rPr>
              <a:t>Procesamiento por lotes: </a:t>
            </a:r>
            <a:r>
              <a:rPr lang="es-ES" b="1" noProof="1" smtClean="0">
                <a:solidFill>
                  <a:schemeClr val="tx1"/>
                </a:solidFill>
              </a:rPr>
              <a:t>BATCH.</a:t>
            </a:r>
            <a:endParaRPr lang="es-ES" b="1" noProof="1">
              <a:solidFill>
                <a:schemeClr val="tx1"/>
              </a:solidFill>
            </a:endParaRPr>
          </a:p>
        </p:txBody>
      </p:sp>
      <p:pic>
        <p:nvPicPr>
          <p:cNvPr id="4" name="Imagen 3" descr="Macintosh HD:Users:raulhc:Desktop:batch.tiff"/>
          <p:cNvPicPr/>
          <p:nvPr/>
        </p:nvPicPr>
        <p:blipFill>
          <a:blip r:embed="rId3">
            <a:extLst>
              <a:ext uri="{28A0092B-C50C-407E-A947-70E740481C1C}">
                <a14:useLocalDpi xmlns:a14="http://schemas.microsoft.com/office/drawing/2010/main" val="0"/>
              </a:ext>
            </a:extLst>
          </a:blip>
          <a:srcRect/>
          <a:stretch>
            <a:fillRect/>
          </a:stretch>
        </p:blipFill>
        <p:spPr bwMode="auto">
          <a:xfrm>
            <a:off x="979100" y="2726364"/>
            <a:ext cx="5480492" cy="748796"/>
          </a:xfrm>
          <a:prstGeom prst="rect">
            <a:avLst/>
          </a:prstGeom>
          <a:noFill/>
          <a:ln>
            <a:noFill/>
          </a:ln>
        </p:spPr>
      </p:pic>
      <p:sp>
        <p:nvSpPr>
          <p:cNvPr id="6" name="Flecha abajo 5"/>
          <p:cNvSpPr/>
          <p:nvPr/>
        </p:nvSpPr>
        <p:spPr>
          <a:xfrm rot="16200000">
            <a:off x="5152929" y="3562232"/>
            <a:ext cx="682580" cy="153494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7" name="Image3.png" descr="Image3.png"/>
          <p:cNvPicPr/>
          <p:nvPr/>
        </p:nvPicPr>
        <p:blipFill>
          <a:blip r:embed="rId4"/>
          <a:stretch>
            <a:fillRect/>
          </a:stretch>
        </p:blipFill>
        <p:spPr>
          <a:xfrm>
            <a:off x="6597791" y="1938574"/>
            <a:ext cx="5233138" cy="4347568"/>
          </a:xfrm>
          <a:prstGeom prst="rect">
            <a:avLst/>
          </a:prstGeom>
        </p:spPr>
      </p:pic>
      <p:sp>
        <p:nvSpPr>
          <p:cNvPr id="8" name="Rectángulo 7"/>
          <p:cNvSpPr/>
          <p:nvPr/>
        </p:nvSpPr>
        <p:spPr>
          <a:xfrm>
            <a:off x="4726745" y="3597218"/>
            <a:ext cx="393895" cy="9044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96326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noProof="1" smtClean="0">
                <a:ln w="0"/>
                <a:solidFill>
                  <a:schemeClr val="tx1"/>
                </a:solidFill>
                <a:effectLst>
                  <a:outerShdw blurRad="38100" dist="19050" dir="2700000" algn="tl" rotWithShape="0">
                    <a:schemeClr val="dk1">
                      <a:alpha val="40000"/>
                    </a:schemeClr>
                  </a:outerShdw>
                </a:effectLst>
              </a:rPr>
              <a:t>Tecnologías</a:t>
            </a:r>
            <a:r>
              <a:rPr lang="es-ES" noProof="1" smtClean="0">
                <a:ln w="0"/>
                <a:solidFill>
                  <a:schemeClr val="tx1"/>
                </a:solidFill>
                <a:effectLst>
                  <a:outerShdw blurRad="38100" dist="19050" dir="2700000" algn="tl" rotWithShape="0">
                    <a:schemeClr val="dk1">
                      <a:alpha val="40000"/>
                    </a:schemeClr>
                  </a:outerShdw>
                </a:effectLst>
              </a:rPr>
              <a:t> </a:t>
            </a:r>
            <a:r>
              <a:rPr lang="es-ES" sz="6000" noProof="1" smtClean="0">
                <a:ln w="0"/>
                <a:solidFill>
                  <a:schemeClr val="tx1"/>
                </a:solidFill>
                <a:effectLst>
                  <a:outerShdw blurRad="38100" dist="19050" dir="2700000" algn="tl" rotWithShape="0">
                    <a:schemeClr val="dk1">
                      <a:alpha val="40000"/>
                    </a:schemeClr>
                  </a:outerShdw>
                </a:effectLst>
              </a:rPr>
              <a:t>utilizadas</a:t>
            </a:r>
            <a:endParaRPr lang="es-ES"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6239255" y="2134718"/>
            <a:ext cx="5313094" cy="4351338"/>
          </a:xfrm>
        </p:spPr>
        <p:txBody>
          <a:bodyPr>
            <a:normAutofit/>
          </a:bodyPr>
          <a:lstStyle/>
          <a:p>
            <a:r>
              <a:rPr lang="es-ES" b="1" noProof="1" smtClean="0">
                <a:solidFill>
                  <a:schemeClr val="tx1"/>
                </a:solidFill>
              </a:rPr>
              <a:t>Integración </a:t>
            </a:r>
            <a:r>
              <a:rPr lang="es-ES" noProof="1" smtClean="0">
                <a:solidFill>
                  <a:schemeClr val="tx1"/>
                </a:solidFill>
              </a:rPr>
              <a:t>continua</a:t>
            </a:r>
          </a:p>
          <a:p>
            <a:endParaRPr lang="es-ES" noProof="1" smtClean="0">
              <a:solidFill>
                <a:schemeClr val="tx1"/>
              </a:solidFill>
            </a:endParaRPr>
          </a:p>
          <a:p>
            <a:r>
              <a:rPr lang="es-ES" noProof="1" smtClean="0">
                <a:solidFill>
                  <a:schemeClr val="tx1"/>
                </a:solidFill>
              </a:rPr>
              <a:t>Control de </a:t>
            </a:r>
            <a:r>
              <a:rPr lang="es-ES" b="1" noProof="1" smtClean="0">
                <a:solidFill>
                  <a:schemeClr val="tx1"/>
                </a:solidFill>
              </a:rPr>
              <a:t>versiones</a:t>
            </a:r>
            <a:r>
              <a:rPr lang="es-ES" noProof="1" smtClean="0">
                <a:solidFill>
                  <a:schemeClr val="tx1"/>
                </a:solidFill>
              </a:rPr>
              <a:t> y desarrollo</a:t>
            </a:r>
          </a:p>
          <a:p>
            <a:endParaRPr lang="es-ES" noProof="1" smtClean="0">
              <a:solidFill>
                <a:schemeClr val="tx1"/>
              </a:solidFill>
            </a:endParaRPr>
          </a:p>
          <a:p>
            <a:r>
              <a:rPr lang="es-ES" noProof="1" smtClean="0">
                <a:solidFill>
                  <a:schemeClr val="tx1"/>
                </a:solidFill>
              </a:rPr>
              <a:t>Librería externa</a:t>
            </a:r>
          </a:p>
          <a:p>
            <a:endParaRPr lang="es-ES" noProof="1" smtClean="0">
              <a:solidFill>
                <a:schemeClr val="tx1"/>
              </a:solidFill>
            </a:endParaRPr>
          </a:p>
          <a:p>
            <a:r>
              <a:rPr lang="es-ES" b="1" noProof="1" smtClean="0">
                <a:solidFill>
                  <a:schemeClr val="tx1"/>
                </a:solidFill>
              </a:rPr>
              <a:t>Persistencia</a:t>
            </a:r>
            <a:endParaRPr lang="es-ES" b="1" noProof="1">
              <a:solidFill>
                <a:schemeClr val="tx1"/>
              </a:solidFill>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248" y="1893013"/>
            <a:ext cx="3780084" cy="867292"/>
          </a:xfrm>
          <a:prstGeom prst="rect">
            <a:avLst/>
          </a:prstGeom>
        </p:spPr>
      </p:pic>
      <p:pic>
        <p:nvPicPr>
          <p:cNvPr id="1026" name="Picture 2" descr="http://howtodoinjava.com/wp-content/uploads/2014/06/google-gson.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041434"/>
            <a:ext cx="38100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cdn.tutsplus.com/net/uploads/2013/08/github-collab-retina-preview.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5435" y="2499259"/>
            <a:ext cx="1686104" cy="1686104"/>
          </a:xfrm>
          <a:prstGeom prst="rect">
            <a:avLst/>
          </a:prstGeom>
          <a:noFill/>
          <a:extLst>
            <a:ext uri="{909E8E84-426E-40DD-AFC4-6F175D3DCCD1}">
              <a14:hiddenFill xmlns:a14="http://schemas.microsoft.com/office/drawing/2010/main">
                <a:solidFill>
                  <a:srgbClr val="FFFFFF"/>
                </a:solidFill>
              </a14:hiddenFill>
            </a:ext>
          </a:extLst>
        </p:spPr>
      </p:pic>
      <p:pic>
        <p:nvPicPr>
          <p:cNvPr id="17" name="Imagen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42170" y="4993934"/>
            <a:ext cx="1788542" cy="1238221"/>
          </a:xfrm>
          <a:prstGeom prst="rect">
            <a:avLst/>
          </a:prstGeom>
        </p:spPr>
      </p:pic>
    </p:spTree>
    <p:extLst>
      <p:ext uri="{BB962C8B-B14F-4D97-AF65-F5344CB8AC3E}">
        <p14:creationId xmlns:p14="http://schemas.microsoft.com/office/powerpoint/2010/main" val="2271095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6600" noProof="1" smtClean="0">
                <a:ln w="0"/>
                <a:solidFill>
                  <a:schemeClr val="tx1"/>
                </a:solidFill>
                <a:effectLst>
                  <a:outerShdw blurRad="38100" dist="19050" dir="2700000" algn="tl" rotWithShape="0">
                    <a:schemeClr val="dk1">
                      <a:alpha val="40000"/>
                    </a:schemeClr>
                  </a:outerShdw>
                </a:effectLst>
              </a:rPr>
              <a:t>Atributos de calidad</a:t>
            </a:r>
            <a:endParaRPr lang="es-ES" sz="6600" noProof="1">
              <a:ln w="0"/>
              <a:solidFill>
                <a:schemeClr val="tx1"/>
              </a:solidFill>
              <a:effectLst>
                <a:outerShdw blurRad="38100" dist="19050" dir="2700000" algn="tl" rotWithShape="0">
                  <a:schemeClr val="dk1">
                    <a:alpha val="40000"/>
                  </a:schemeClr>
                </a:outerShdw>
              </a:effectLst>
            </a:endParaRPr>
          </a:p>
        </p:txBody>
      </p:sp>
      <p:sp>
        <p:nvSpPr>
          <p:cNvPr id="3" name="Marcador de posición de contenido 2"/>
          <p:cNvSpPr>
            <a:spLocks noGrp="1"/>
          </p:cNvSpPr>
          <p:nvPr>
            <p:ph idx="1"/>
          </p:nvPr>
        </p:nvSpPr>
        <p:spPr>
          <a:xfrm>
            <a:off x="1687132" y="2005929"/>
            <a:ext cx="9872729" cy="4351338"/>
          </a:xfrm>
        </p:spPr>
        <p:txBody>
          <a:bodyPr>
            <a:normAutofit/>
          </a:bodyPr>
          <a:lstStyle/>
          <a:p>
            <a:r>
              <a:rPr lang="es-ES" sz="3200" noProof="1" smtClean="0">
                <a:solidFill>
                  <a:schemeClr val="tx1"/>
                </a:solidFill>
              </a:rPr>
              <a:t>De la extracción según </a:t>
            </a:r>
            <a:r>
              <a:rPr lang="es-ES" sz="3200" b="1" noProof="1" smtClean="0">
                <a:solidFill>
                  <a:schemeClr val="tx1"/>
                </a:solidFill>
              </a:rPr>
              <a:t>ADD</a:t>
            </a:r>
            <a:r>
              <a:rPr lang="es-ES" sz="3200" noProof="1" smtClean="0">
                <a:solidFill>
                  <a:schemeClr val="tx1"/>
                </a:solidFill>
              </a:rPr>
              <a:t> :</a:t>
            </a:r>
          </a:p>
          <a:p>
            <a:pPr lvl="1"/>
            <a:r>
              <a:rPr lang="es-ES" sz="2800" i="1" noProof="1" smtClean="0">
                <a:solidFill>
                  <a:schemeClr val="tx1"/>
                </a:solidFill>
              </a:rPr>
              <a:t>Modificabilidad</a:t>
            </a:r>
          </a:p>
          <a:p>
            <a:pPr lvl="1"/>
            <a:r>
              <a:rPr lang="es-ES" sz="2800" i="1" noProof="1" smtClean="0">
                <a:solidFill>
                  <a:schemeClr val="tx1"/>
                </a:solidFill>
              </a:rPr>
              <a:t>Escalabilidad</a:t>
            </a:r>
          </a:p>
          <a:p>
            <a:pPr lvl="1"/>
            <a:r>
              <a:rPr lang="es-ES" sz="2800" i="1" noProof="1" smtClean="0">
                <a:solidFill>
                  <a:schemeClr val="tx1"/>
                </a:solidFill>
              </a:rPr>
              <a:t>Testabilidad</a:t>
            </a:r>
          </a:p>
          <a:p>
            <a:pPr lvl="1"/>
            <a:r>
              <a:rPr lang="es-ES" sz="2800" i="1" noProof="1" smtClean="0">
                <a:solidFill>
                  <a:schemeClr val="tx1"/>
                </a:solidFill>
              </a:rPr>
              <a:t>Time to markey</a:t>
            </a:r>
          </a:p>
          <a:p>
            <a:pPr lvl="1"/>
            <a:r>
              <a:rPr lang="es-ES" sz="2800" i="1" noProof="1" smtClean="0">
                <a:solidFill>
                  <a:schemeClr val="tx1"/>
                </a:solidFill>
              </a:rPr>
              <a:t>Usabilidad</a:t>
            </a:r>
          </a:p>
          <a:p>
            <a:pPr lvl="1"/>
            <a:r>
              <a:rPr lang="es-ES" sz="2800" i="1" noProof="1" smtClean="0">
                <a:solidFill>
                  <a:schemeClr val="tx1"/>
                </a:solidFill>
              </a:rPr>
              <a:t>Coste-beneficio</a:t>
            </a:r>
          </a:p>
          <a:p>
            <a:pPr lvl="1"/>
            <a:r>
              <a:rPr lang="es-ES" sz="2800" i="1" noProof="1" smtClean="0">
                <a:solidFill>
                  <a:schemeClr val="tx1"/>
                </a:solidFill>
              </a:rPr>
              <a:t>Confiabilidad</a:t>
            </a:r>
          </a:p>
          <a:p>
            <a:pPr lvl="1"/>
            <a:r>
              <a:rPr lang="es-ES" sz="2800" i="1" noProof="1" smtClean="0">
                <a:solidFill>
                  <a:schemeClr val="tx1"/>
                </a:solidFill>
              </a:rPr>
              <a:t>Rendimiento</a:t>
            </a:r>
          </a:p>
          <a:p>
            <a:pPr lvl="1"/>
            <a:endParaRPr lang="es-ES" noProof="1" smtClean="0">
              <a:solidFill>
                <a:schemeClr val="tx1"/>
              </a:solidFill>
            </a:endParaRPr>
          </a:p>
        </p:txBody>
      </p:sp>
      <p:pic>
        <p:nvPicPr>
          <p:cNvPr id="2050" name="Picture 2" descr="http://es.fordesigner.com/imguploads/Image/cjbc/zcool/png20080526/121181176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1074" y="2782094"/>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8158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71978" y="1137858"/>
            <a:ext cx="9911366" cy="3975055"/>
          </a:xfrm>
        </p:spPr>
        <p:txBody>
          <a:bodyPr>
            <a:normAutofit/>
          </a:bodyPr>
          <a:lstStyle/>
          <a:p>
            <a:pPr algn="ctr"/>
            <a:r>
              <a:rPr lang="es-ES" sz="7200" dirty="0" smtClean="0">
                <a:solidFill>
                  <a:schemeClr val="tx1"/>
                </a:solidFill>
              </a:rPr>
              <a:t>FUNCIONALIDAD</a:t>
            </a:r>
            <a:br>
              <a:rPr lang="es-ES" sz="7200" dirty="0" smtClean="0">
                <a:solidFill>
                  <a:schemeClr val="tx1"/>
                </a:solidFill>
              </a:rPr>
            </a:br>
            <a:r>
              <a:rPr lang="es-ES" sz="7200" i="1" dirty="0" smtClean="0">
                <a:solidFill>
                  <a:schemeClr val="tx1"/>
                </a:solidFill>
              </a:rPr>
              <a:t>(demostración)</a:t>
            </a:r>
            <a:endParaRPr lang="es-ES" sz="7200" i="1" dirty="0">
              <a:solidFill>
                <a:schemeClr val="tx1"/>
              </a:solidFill>
            </a:endParaRPr>
          </a:p>
        </p:txBody>
      </p:sp>
    </p:spTree>
    <p:extLst>
      <p:ext uri="{BB962C8B-B14F-4D97-AF65-F5344CB8AC3E}">
        <p14:creationId xmlns:p14="http://schemas.microsoft.com/office/powerpoint/2010/main" val="711129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Video</a:t>
            </a:r>
            <a:endParaRPr lang="es-ES" dirty="0"/>
          </a:p>
        </p:txBody>
      </p:sp>
      <p:sp>
        <p:nvSpPr>
          <p:cNvPr id="3" name="Marcador de contenido 2"/>
          <p:cNvSpPr>
            <a:spLocks noGrp="1"/>
          </p:cNvSpPr>
          <p:nvPr>
            <p:ph idx="1"/>
          </p:nvPr>
        </p:nvSpPr>
        <p:spPr/>
        <p:txBody>
          <a:bodyPr/>
          <a:lstStyle/>
          <a:p>
            <a:r>
              <a:rPr lang="es-ES" dirty="0" smtClean="0"/>
              <a:t>Aquí va el vídeo</a:t>
            </a:r>
            <a:endParaRPr lang="es-ES" dirty="0"/>
          </a:p>
        </p:txBody>
      </p:sp>
      <p:pic>
        <p:nvPicPr>
          <p:cNvPr id="5" name="2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4216460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lumMod val="50000"/>
              </a:schemeClr>
            </a:gs>
            <a:gs pos="50000">
              <a:schemeClr val="bg1">
                <a:tint val="98000"/>
                <a:satMod val="130000"/>
                <a:shade val="90000"/>
                <a:lumMod val="103000"/>
              </a:schemeClr>
            </a:gs>
            <a:gs pos="100000">
              <a:schemeClr val="tx2">
                <a:lumMod val="50000"/>
              </a:schemeClr>
            </a:gs>
          </a:gsLst>
          <a:lin ang="5400000" scaled="0"/>
        </a:gradFill>
        <a:effectLst/>
      </p:bgPr>
    </p:bg>
    <p:spTree>
      <p:nvGrpSpPr>
        <p:cNvPr id="1" name=""/>
        <p:cNvGrpSpPr/>
        <p:nvPr/>
      </p:nvGrpSpPr>
      <p:grpSpPr>
        <a:xfrm>
          <a:off x="0" y="0"/>
          <a:ext cx="0" cy="0"/>
          <a:chOff x="0" y="0"/>
          <a:chExt cx="0" cy="0"/>
        </a:xfrm>
      </p:grpSpPr>
      <p:sp>
        <p:nvSpPr>
          <p:cNvPr id="6" name="Rectángulo 5"/>
          <p:cNvSpPr/>
          <p:nvPr/>
        </p:nvSpPr>
        <p:spPr>
          <a:xfrm>
            <a:off x="0" y="5125793"/>
            <a:ext cx="5048518" cy="14630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itle 1"/>
          <p:cNvSpPr>
            <a:spLocks noGrp="1"/>
          </p:cNvSpPr>
          <p:nvPr>
            <p:ph type="ctrTitle"/>
          </p:nvPr>
        </p:nvSpPr>
        <p:spPr>
          <a:xfrm>
            <a:off x="1720403" y="1722783"/>
            <a:ext cx="9144000" cy="3777428"/>
          </a:xfrm>
        </p:spPr>
        <p:txBody>
          <a:bodyPr>
            <a:normAutofit/>
          </a:bodyPr>
          <a:lstStyle/>
          <a:p>
            <a:pPr algn="ctr"/>
            <a:r>
              <a:rPr lang="es-ES" spc="0" noProof="1" smtClean="0">
                <a:ln w="0"/>
                <a:solidFill>
                  <a:schemeClr val="tx1"/>
                </a:solidFill>
                <a:effectLst>
                  <a:outerShdw blurRad="38100" dist="19050" dir="2700000" algn="tl" rotWithShape="0">
                    <a:schemeClr val="dk1">
                      <a:alpha val="40000"/>
                    </a:schemeClr>
                  </a:outerShdw>
                </a:effectLst>
              </a:rPr>
              <a:t>Segundo entregable</a:t>
            </a:r>
            <a:br>
              <a:rPr lang="es-ES" spc="0" noProof="1" smtClean="0">
                <a:ln w="0"/>
                <a:solidFill>
                  <a:schemeClr val="tx1"/>
                </a:solidFill>
                <a:effectLst>
                  <a:outerShdw blurRad="38100" dist="19050" dir="2700000" algn="tl" rotWithShape="0">
                    <a:schemeClr val="dk1">
                      <a:alpha val="40000"/>
                    </a:schemeClr>
                  </a:outerShdw>
                </a:effectLst>
              </a:rPr>
            </a:br>
            <a:r>
              <a:rPr lang="es-ES" b="1" spc="0" noProof="1" smtClean="0">
                <a:ln w="0"/>
                <a:solidFill>
                  <a:schemeClr val="tx1"/>
                </a:solidFill>
                <a:effectLst>
                  <a:outerShdw blurRad="38100" dist="19050" dir="2700000" algn="tl" rotWithShape="0">
                    <a:schemeClr val="dk1">
                      <a:alpha val="40000"/>
                    </a:schemeClr>
                  </a:outerShdw>
                </a:effectLst>
              </a:rPr>
              <a:t>TRIVIAL </a:t>
            </a:r>
            <a:r>
              <a:rPr lang="es-ES" sz="3600" b="1" spc="0" noProof="1" smtClean="0">
                <a:ln w="0"/>
                <a:solidFill>
                  <a:schemeClr val="tx1"/>
                </a:solidFill>
                <a:effectLst>
                  <a:outerShdw blurRad="38100" dist="19050" dir="2700000" algn="tl" rotWithShape="0">
                    <a:schemeClr val="dk1">
                      <a:alpha val="40000"/>
                    </a:schemeClr>
                  </a:outerShdw>
                </a:effectLst>
              </a:rPr>
              <a:t>(versión escritorio)</a:t>
            </a:r>
            <a:endParaRPr lang="es-ES" sz="3600" b="1" spc="0" noProof="1">
              <a:ln w="0"/>
              <a:solidFill>
                <a:schemeClr val="tx1"/>
              </a:solidFill>
              <a:effectLst>
                <a:outerShdw blurRad="38100" dist="19050" dir="2700000" algn="tl" rotWithShape="0">
                  <a:schemeClr val="dk1">
                    <a:alpha val="40000"/>
                  </a:schemeClr>
                </a:outerShdw>
              </a:effectLst>
            </a:endParaRPr>
          </a:p>
        </p:txBody>
      </p:sp>
      <p:sp>
        <p:nvSpPr>
          <p:cNvPr id="3" name="Subtítulo 2"/>
          <p:cNvSpPr>
            <a:spLocks noGrp="1"/>
          </p:cNvSpPr>
          <p:nvPr>
            <p:ph type="subTitle" idx="1"/>
          </p:nvPr>
        </p:nvSpPr>
        <p:spPr>
          <a:xfrm>
            <a:off x="1952222" y="487535"/>
            <a:ext cx="9144000" cy="754025"/>
          </a:xfrm>
        </p:spPr>
        <p:txBody>
          <a:bodyPr>
            <a:normAutofit/>
          </a:bodyPr>
          <a:lstStyle/>
          <a:p>
            <a:r>
              <a:rPr lang="es-ES" noProof="1" smtClean="0">
                <a:solidFill>
                  <a:schemeClr val="bg1"/>
                </a:solidFill>
              </a:rPr>
              <a:t>Grupo 3a</a:t>
            </a:r>
            <a:endParaRPr lang="es-ES" noProof="1">
              <a:solidFill>
                <a:schemeClr val="bg1"/>
              </a:solidFill>
            </a:endParaRP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0402" y="5270928"/>
            <a:ext cx="3567714" cy="1288650"/>
          </a:xfrm>
          <a:prstGeom prst="rect">
            <a:avLst/>
          </a:prstGeom>
        </p:spPr>
      </p:pic>
      <p:sp>
        <p:nvSpPr>
          <p:cNvPr id="5" name="CuadroTexto 4"/>
          <p:cNvSpPr txBox="1"/>
          <p:nvPr/>
        </p:nvSpPr>
        <p:spPr>
          <a:xfrm>
            <a:off x="8524016" y="6221024"/>
            <a:ext cx="3127075" cy="338554"/>
          </a:xfrm>
          <a:prstGeom prst="rect">
            <a:avLst/>
          </a:prstGeom>
          <a:noFill/>
        </p:spPr>
        <p:txBody>
          <a:bodyPr wrap="none" rtlCol="0">
            <a:spAutoFit/>
          </a:bodyPr>
          <a:lstStyle/>
          <a:p>
            <a:r>
              <a:rPr lang="es-ES" sz="1600" dirty="0" smtClean="0">
                <a:ln w="0"/>
                <a:effectLst>
                  <a:outerShdw blurRad="38100" dist="19050" dir="2700000" algn="tl" rotWithShape="0">
                    <a:schemeClr val="dk1">
                      <a:alpha val="40000"/>
                    </a:schemeClr>
                  </a:outerShdw>
                </a:effectLst>
              </a:rPr>
              <a:t>ARQUITECTURA DEL SOFTWARE </a:t>
            </a:r>
          </a:p>
        </p:txBody>
      </p:sp>
    </p:spTree>
    <p:extLst>
      <p:ext uri="{BB962C8B-B14F-4D97-AF65-F5344CB8AC3E}">
        <p14:creationId xmlns:p14="http://schemas.microsoft.com/office/powerpoint/2010/main" val="3259047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Profundidad">
  <a:themeElements>
    <a:clrScheme name="Profundidad">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Profundidad">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rofundidad">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BrushedMetal">
      <a:dk1>
        <a:sysClr val="windowText" lastClr="000000"/>
      </a:dk1>
      <a:lt1>
        <a:sysClr val="window" lastClr="FFFFFF"/>
      </a:lt1>
      <a:dk2>
        <a:srgbClr val="2F333A"/>
      </a:dk2>
      <a:lt2>
        <a:srgbClr val="E4F9F9"/>
      </a:lt2>
      <a:accent1>
        <a:srgbClr val="07CB98"/>
      </a:accent1>
      <a:accent2>
        <a:srgbClr val="5A90D1"/>
      </a:accent2>
      <a:accent3>
        <a:srgbClr val="E6AD1E"/>
      </a:accent3>
      <a:accent4>
        <a:srgbClr val="EA6312"/>
      </a:accent4>
      <a:accent5>
        <a:srgbClr val="8253A9"/>
      </a:accent5>
      <a:accent6>
        <a:srgbClr val="CB274A"/>
      </a:accent6>
      <a:hlink>
        <a:srgbClr val="5A90D1"/>
      </a:hlink>
      <a:folHlink>
        <a:srgbClr val="969696"/>
      </a:folHlink>
    </a:clrScheme>
    <a:fontScheme name="Georgia">
      <a:maj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BrushedMetal">
      <a:dk1>
        <a:sysClr val="windowText" lastClr="000000"/>
      </a:dk1>
      <a:lt1>
        <a:sysClr val="window" lastClr="FFFFFF"/>
      </a:lt1>
      <a:dk2>
        <a:srgbClr val="2F333A"/>
      </a:dk2>
      <a:lt2>
        <a:srgbClr val="E4F9F9"/>
      </a:lt2>
      <a:accent1>
        <a:srgbClr val="07CB98"/>
      </a:accent1>
      <a:accent2>
        <a:srgbClr val="5A90D1"/>
      </a:accent2>
      <a:accent3>
        <a:srgbClr val="E6AD1E"/>
      </a:accent3>
      <a:accent4>
        <a:srgbClr val="EA6312"/>
      </a:accent4>
      <a:accent5>
        <a:srgbClr val="8253A9"/>
      </a:accent5>
      <a:accent6>
        <a:srgbClr val="CB274A"/>
      </a:accent6>
      <a:hlink>
        <a:srgbClr val="5A90D1"/>
      </a:hlink>
      <a:folHlink>
        <a:srgbClr val="969696"/>
      </a:folHlink>
    </a:clrScheme>
    <a:fontScheme name="Georgia">
      <a:maj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067B64C2-E5B0-424C-A90A-CEF65ED4047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Profundidad</Template>
  <TotalTime>0</TotalTime>
  <Words>1395</Words>
  <Application>Microsoft Office PowerPoint</Application>
  <PresentationFormat>Panorámica</PresentationFormat>
  <Paragraphs>196</Paragraphs>
  <Slides>25</Slides>
  <Notes>18</Notes>
  <HiddenSlides>0</HiddenSlides>
  <MMClips>3</MMClips>
  <ScaleCrop>false</ScaleCrop>
  <HeadingPairs>
    <vt:vector size="8" baseType="variant">
      <vt:variant>
        <vt:lpstr>Fuentes usadas</vt:lpstr>
      </vt:variant>
      <vt:variant>
        <vt:i4>3</vt:i4>
      </vt:variant>
      <vt:variant>
        <vt:lpstr>Tema</vt:lpstr>
      </vt:variant>
      <vt:variant>
        <vt:i4>1</vt:i4>
      </vt:variant>
      <vt:variant>
        <vt:lpstr>Títulos de diapositiva</vt:lpstr>
      </vt:variant>
      <vt:variant>
        <vt:i4>25</vt:i4>
      </vt:variant>
      <vt:variant>
        <vt:lpstr>Presentaciones personalizadas</vt:lpstr>
      </vt:variant>
      <vt:variant>
        <vt:i4>1</vt:i4>
      </vt:variant>
    </vt:vector>
  </HeadingPairs>
  <TitlesOfParts>
    <vt:vector size="30" baseType="lpstr">
      <vt:lpstr>Arial</vt:lpstr>
      <vt:lpstr>Corbel</vt:lpstr>
      <vt:lpstr>Georgia</vt:lpstr>
      <vt:lpstr>Profundidad</vt:lpstr>
      <vt:lpstr>Primer entregable PARSER</vt:lpstr>
      <vt:lpstr>Descripción</vt:lpstr>
      <vt:lpstr>Objetivos</vt:lpstr>
      <vt:lpstr>Arquitectura</vt:lpstr>
      <vt:lpstr>Tecnologías utilizadas</vt:lpstr>
      <vt:lpstr>Atributos de calidad</vt:lpstr>
      <vt:lpstr>FUNCIONALIDAD (demostración)</vt:lpstr>
      <vt:lpstr>Video</vt:lpstr>
      <vt:lpstr>Segundo entregable TRIVIAL (versión escritorio)</vt:lpstr>
      <vt:lpstr>Descripción</vt:lpstr>
      <vt:lpstr>Objetivos</vt:lpstr>
      <vt:lpstr>Arquitectura</vt:lpstr>
      <vt:lpstr>Arquitectura</vt:lpstr>
      <vt:lpstr>Tecnologías utilizadas</vt:lpstr>
      <vt:lpstr>Atributos de calidad</vt:lpstr>
      <vt:lpstr>FUNCIONALIDAD (demostración)</vt:lpstr>
      <vt:lpstr>Video</vt:lpstr>
      <vt:lpstr>Tercer entregable TRIVIAL (versión web)</vt:lpstr>
      <vt:lpstr>Descripción</vt:lpstr>
      <vt:lpstr>Objetivos</vt:lpstr>
      <vt:lpstr>Arquitectura</vt:lpstr>
      <vt:lpstr>Tecnologías utilizadas</vt:lpstr>
      <vt:lpstr>Atributos de calidad</vt:lpstr>
      <vt:lpstr>FUNCIONALIDAD (demostración)</vt:lpstr>
      <vt:lpstr>¿PREGUNTAS?</vt:lpstr>
      <vt:lpstr>Presentación personalizada 1</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2015-05-05T21:07:02Z</dcterms:created>
  <dcterms:modified xsi:type="dcterms:W3CDTF">2015-05-07T21:43:54Z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TC030309819991</vt:lpwstr>
  </property>
</Properties>
</file>

<file path=docProps/thumbnail.jpeg>
</file>